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f2c6bb66-2741-bc54-dd82-8a5c69a0e20d}">
          <p14:sldIdLst>
            <p14:sldId id="256"/>
          </p14:sldIdLst>
        </p14:section>
        <p14:section name="Problem" id="{38c5eaa1-e9e1-b0be-5831-e91164741bd4}">
          <p14:sldIdLst>
            <p14:sldId id="257"/>
          </p14:sldIdLst>
        </p14:section>
        <p14:section name="Method" id="{8bb0d537-ae02-154a-7a17-0e1bc8617d45}">
          <p14:sldIdLst>
            <p14:sldId id="258"/>
          </p14:sldIdLst>
        </p14:section>
        <p14:section name="Results" id="{da67f404-a125-e4a1-863b-ff68f500612e}">
          <p14:sldIdLst>
            <p14:sldId id="259"/>
            <p14:sldId id="260"/>
            <p14:sldId id="261"/>
            <p14:sldId id="262"/>
          </p14:sldIdLst>
        </p14:section>
        <p14:section name="Extensions" id="{e2736ad6-1413-2097-d967-84bc63fecd1f}">
          <p14:sldIdLst>
            <p14:sldId id="263"/>
            <p14:sldId id="264"/>
            <p14:sldId id="265"/>
          </p14:sldIdLst>
        </p14:section>
        <p14:section name="Closing" id="{28ee3347-31ea-c2b3-01a0-b04ac74d9e24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13"/>
          <c:y val="0.03"/>
          <c:w val="0.8"/>
          <c:h val="0.7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Pass rate</c:v>
                </c:pt>
              </c:strCache>
            </c:strRef>
          </c:tx>
          <c:spPr>
            <a:solidFill>
              <a:srgbClr val="1F8A80"/>
            </a:solidFill>
            <a:ln w="38100" cap="flat">
              <a:solidFill>
                <a:srgbClr val="1F8A8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1F8A80"/>
              </a:solidFill>
              <a:ln w="9525" cap="flat">
                <a:solidFill>
                  <a:srgbClr val="1F8A80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48</c:v>
                </c:pt>
                <c:pt idx="1">
                  <c:v>60</c:v>
                </c:pt>
                <c:pt idx="2">
                  <c:v>72</c:v>
                </c:pt>
                <c:pt idx="3">
                  <c:v>96</c:v>
                </c:pt>
                <c:pt idx="4">
                  <c:v>120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0.22</c:v>
                </c:pt>
                <c:pt idx="1">
                  <c:v>0.23</c:v>
                </c:pt>
                <c:pt idx="2">
                  <c:v>0.238</c:v>
                </c:pt>
                <c:pt idx="3">
                  <c:v>0.283</c:v>
                </c:pt>
                <c:pt idx="4">
                  <c:v>0.3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Wilson LCB (95%)</c:v>
                </c:pt>
              </c:strCache>
            </c:strRef>
          </c:tx>
          <c:spPr>
            <a:solidFill>
              <a:srgbClr val="E4572E"/>
            </a:solidFill>
            <a:ln w="3810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48</c:v>
                </c:pt>
                <c:pt idx="1">
                  <c:v>60</c:v>
                </c:pt>
                <c:pt idx="2">
                  <c:v>72</c:v>
                </c:pt>
                <c:pt idx="3">
                  <c:v>96</c:v>
                </c:pt>
                <c:pt idx="4">
                  <c:v>120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0.182</c:v>
                </c:pt>
                <c:pt idx="1">
                  <c:v>0.191</c:v>
                </c:pt>
                <c:pt idx="2">
                  <c:v>0.198</c:v>
                </c:pt>
                <c:pt idx="3">
                  <c:v>0.241</c:v>
                </c:pt>
                <c:pt idx="4">
                  <c:v>0.257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26"/>
          <c:min val="42"/>
        </c:scaling>
        <c:delete val="1"/>
        <c:axPos val="b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0.32"/>
          <c:min val="0"/>
        </c:scaling>
        <c:delete val="0"/>
        <c:axPos val="l"/>
        <c:majorGridlines>
          <c:spPr>
            <a:ln w="9525" cap="flat">
              <a:solidFill>
                <a:srgbClr val="DDE3E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600" b="0" i="0" u="none" strike="noStrike">
                    <a:solidFill>
                      <a:srgbClr val="3B4752"/>
                    </a:solidFill>
                    <a:latin typeface="+mn-lt"/>
                  </a:defRPr>
                </a:pPr>
                <a:r>
                  <a:rPr sz="1600" b="0" i="0" u="none" strike="noStrike">
                    <a:solidFill>
                      <a:srgbClr val="3B4752"/>
                    </a:solidFill>
                    <a:latin typeface="+mn-lt"/>
                  </a:rPr>
                  <a:t>Pass probability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3B4752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0.08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13"/>
          <c:y val="0.03"/>
          <c:w val="0.8"/>
          <c:h val="0.7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Pass rate</c:v>
                </c:pt>
              </c:strCache>
            </c:strRef>
          </c:tx>
          <c:spPr>
            <a:solidFill>
              <a:srgbClr val="1F8A80"/>
            </a:solidFill>
            <a:ln w="38100" cap="flat">
              <a:solidFill>
                <a:srgbClr val="1F8A8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1F8A80"/>
              </a:solidFill>
              <a:ln w="9525" cap="flat">
                <a:solidFill>
                  <a:srgbClr val="1F8A80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48</c:v>
                </c:pt>
                <c:pt idx="1">
                  <c:v>60</c:v>
                </c:pt>
                <c:pt idx="2">
                  <c:v>72</c:v>
                </c:pt>
                <c:pt idx="3">
                  <c:v>96</c:v>
                </c:pt>
                <c:pt idx="4">
                  <c:v>120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0.22</c:v>
                </c:pt>
                <c:pt idx="1">
                  <c:v>0.23</c:v>
                </c:pt>
                <c:pt idx="2">
                  <c:v>0.238</c:v>
                </c:pt>
                <c:pt idx="3">
                  <c:v>0.283</c:v>
                </c:pt>
                <c:pt idx="4">
                  <c:v>0.3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Wilson LCB (95%)</c:v>
                </c:pt>
              </c:strCache>
            </c:strRef>
          </c:tx>
          <c:spPr>
            <a:solidFill>
              <a:srgbClr val="E4572E"/>
            </a:solidFill>
            <a:ln w="38100" cap="flat">
              <a:solidFill>
                <a:srgbClr val="E4572E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48</c:v>
                </c:pt>
                <c:pt idx="1">
                  <c:v>60</c:v>
                </c:pt>
                <c:pt idx="2">
                  <c:v>72</c:v>
                </c:pt>
                <c:pt idx="3">
                  <c:v>96</c:v>
                </c:pt>
                <c:pt idx="4">
                  <c:v>120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0.182</c:v>
                </c:pt>
                <c:pt idx="1">
                  <c:v>0.191</c:v>
                </c:pt>
                <c:pt idx="2">
                  <c:v>0.198</c:v>
                </c:pt>
                <c:pt idx="3">
                  <c:v>0.241</c:v>
                </c:pt>
                <c:pt idx="4">
                  <c:v>0.257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26"/>
          <c:min val="42"/>
        </c:scaling>
        <c:delete val="1"/>
        <c:axPos val="b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0.32"/>
          <c:min val="0"/>
        </c:scaling>
        <c:delete val="0"/>
        <c:axPos val="l"/>
        <c:majorGridlines>
          <c:spPr>
            <a:ln w="9525" cap="flat">
              <a:solidFill>
                <a:srgbClr val="DDE3E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600" b="0" i="0" u="none" strike="noStrike">
                    <a:solidFill>
                      <a:srgbClr val="3B4752"/>
                    </a:solidFill>
                    <a:latin typeface="+mn-lt"/>
                  </a:defRPr>
                </a:pPr>
                <a:r>
                  <a:rPr sz="1600" b="0" i="0" u="none" strike="noStrike">
                    <a:solidFill>
                      <a:srgbClr val="3B4752"/>
                    </a:solidFill>
                    <a:latin typeface="+mn-lt"/>
                  </a:rPr>
                  <a:t>Pass probability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3B4752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0.08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25"/>
          <c:y val="0.02"/>
          <c:w val="0.62"/>
          <c:h val="0.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tolerance</c:v>
                </c:pt>
              </c:strCache>
            </c:strRef>
          </c:tx>
          <c:spPr>
            <a:solidFill>
              <a:srgbClr val="1F8A80"/>
            </a:solidFill>
            <a:effectLst/>
          </c:spPr>
          <c:invertIfNegative val="0"/>
          <c:dLbls>
            <c:numFmt formatCode="[&lt;0.01]&quot;&lt;1%&quot;;0%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17212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8A8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LPIPS KS</c:v>
                  </c:pt>
                  <c:pt idx="1">
                    <c:v>SSIM KS</c:v>
                  </c:pt>
                  <c:pt idx="2">
                    <c:v>PSNR KS</c:v>
                  </c:pt>
                  <c:pt idx="3">
                    <c:v>LPIPS mean gap</c:v>
                  </c:pt>
                  <c:pt idx="4">
                    <c:v>SSIM mean gap</c:v>
                  </c:pt>
                  <c:pt idx="5">
                    <c:v>PSNR mean gap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0.804</c:v>
                </c:pt>
                <c:pt idx="1">
                  <c:v>0.531</c:v>
                </c:pt>
                <c:pt idx="2">
                  <c:v>0.646</c:v>
                </c:pt>
                <c:pt idx="3">
                  <c:v>0.0046</c:v>
                </c:pt>
                <c:pt idx="4">
                  <c:v>0.592</c:v>
                </c:pt>
                <c:pt idx="5">
                  <c:v>0.306</c:v>
                </c:pt>
              </c:numCache>
            </c:numRef>
          </c:val>
        </c:ser>
        <c:dLbls>
          <c:numFmt formatCode="[&lt;0.01]&quot;&lt;1%&quot;;0%" sourceLinked="0"/>
          <c:txPr>
            <a:bodyPr/>
            <a:lstStyle/>
            <a:p>
              <a:pPr>
                <a:defRPr b="1" i="0" strike="noStrike" sz="1600" u="none">
                  <a:solidFill>
                    <a:srgbClr val="17212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17212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42"/>
          <c:y val="0"/>
          <c:w val="0.44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 certified size</c:v>
                </c:pt>
              </c:strCache>
            </c:strRef>
          </c:tx>
          <c:spPr>
            <a:solidFill>
              <a:srgbClr val="5B6B7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500" u="none">
                    <a:solidFill>
                      <a:srgbClr val="17212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B6B7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8A8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Random</c:v>
                  </c:pt>
                  <c:pt idx="1">
                    <c:v>Balanced</c:v>
                  </c:pt>
                  <c:pt idx="2">
                    <c:v>Facility loc. (unstable)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</c:v>
                </c:pt>
                <c:pt idx="1">
                  <c:v>48</c:v>
                </c:pt>
                <c:pt idx="2">
                  <c:v>36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1" i="0" strike="noStrike" sz="1500" u="none">
                  <a:solidFill>
                    <a:srgbClr val="17212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7212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42"/>
          <c:y val="0"/>
          <c:w val="0.44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 certified size</c:v>
                </c:pt>
              </c:strCache>
            </c:strRef>
          </c:tx>
          <c:spPr>
            <a:solidFill>
              <a:srgbClr val="5B6B7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500" u="none">
                    <a:solidFill>
                      <a:srgbClr val="17212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B6B7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8A8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Random</c:v>
                  </c:pt>
                  <c:pt idx="1">
                    <c:v>Balanced</c:v>
                  </c:pt>
                  <c:pt idx="2">
                    <c:v>Facility loc. (unstable)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</c:v>
                </c:pt>
                <c:pt idx="1">
                  <c:v>48</c:v>
                </c:pt>
                <c:pt idx="2">
                  <c:v>36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1" i="0" strike="noStrike" sz="1500" u="none">
                  <a:solidFill>
                    <a:srgbClr val="17212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7212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42"/>
          <c:y val="0"/>
          <c:w val="0.44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 certified size</c:v>
                </c:pt>
              </c:strCache>
            </c:strRef>
          </c:tx>
          <c:spPr>
            <a:solidFill>
              <a:srgbClr val="5B6B7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500" u="none">
                    <a:solidFill>
                      <a:srgbClr val="17212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B6B7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8A8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FC8BF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Random</c:v>
                  </c:pt>
                  <c:pt idx="1">
                    <c:v>Balanced</c:v>
                  </c:pt>
                  <c:pt idx="2">
                    <c:v>Facility loc. (unstable)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</c:v>
                </c:pt>
                <c:pt idx="1">
                  <c:v>48</c:v>
                </c:pt>
                <c:pt idx="2">
                  <c:v>36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1" i="0" strike="noStrike" sz="1500" u="none">
                  <a:solidFill>
                    <a:srgbClr val="17212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7212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you could benchmark on 48 food scenes instead of 3,521, with a statistical audit behind that choice? Hello, I'm Ahmad AlMughrabi from the University of Barcelona, presenting RASS, joint work with Flavià Serret, Ricardo Marques and Petia Radeva.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NeRF methods train one model per scene. So one ablation on our benchmark means 3,521 trainings, and producing those logs once took a supercomputer with up to 512 H100 GPUs. Small ad hoc subsets can look right for the wrong reasons. Top, a real draw: all three image-quality means match, but the amber LPIPS curve drifts. That's tail shift. Middle: PSNR matches, but SSIM and LPIPS overshoot. That's metric leakage. Bottom: one pass may just be luck. So, what is the smallest subset that keeps the full-benchmark summaries?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RASS answers with an audit. We describe each scene with 57 descriptors and cluster the scenes into six regimes. For each budget, meaning subset size, a balanced generator draws 400 candidates, with equal scenes per regime. Each candidate must pass six checks at once. The mean tolerances guard against leakage; a Kolmogorov-Smirnov, or KS, bound on each distribution guards against tail shift. Against luck, we audit the procedure: a 95% Wilson lower bound on its pass rate must clear a target, p-min. Budgets that clear it are certified, and we recommend the smallest. We then release one passing draw, chosen by a fixed rule, and validate it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one budget, 48 scenes: here are its 400 real draws. Teal: 88 pass all six. Amber: seven match every mean but fail KS, so the tail shift is caught. Grey: the rest miss a mean. Pass rate: 0.22. Even the pessimistic lower bound, 0.182, clears p-min of 0.08, so the 48-scene budget is certified. Read p-min as a yield: on average, at most twelve and a half cheap log checks find a passing subset.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Repeating this for every budget on our grid gives the cost-reliability frontier. Teal is the pass rate; red is its lower bound. With the target at 0.08, the bound clears it at 48 scenes, our smallest evaluated budget: RASS-48, for screening and ablations.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Raise the target to 0.20, and the bound first clears it at 96 scenes: RASS-96. It costs twice the scenes but carries a stronger guarantee, so we recommend it for results you report. Pick the reliability you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 to RASS-48: now we check the released subset itself. Each bar shows how much of its tolerance the subset uses. All six stay under the limit; the closest, LPIPS KS, uses 80 percent. That's 73 times fewer scenes than the full benchmark, eight from each regime. The guarantee is global: the whole benchmark, not each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far, everything used one method's logs, Zip-NeRF. In a joint audit, every method must pass on the same subset. For three methods, RASS-48 passes 14 of 16 checks. RASS-96 passes all 16, and all 22 with nerfacto added.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also swap the subset generator. Facility location, a diversity selector, certifies at 36 scenes, but our re-run of it is unstable across seeds. Balanced and random sampling certify at 48, and k-center coverage fails up to 96: coverage alone is not fidelity.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protocol transfers: on DL3DV, with tolerances re-declared for that dataset, it certifies 64 of 140 scenes for four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RASS, train on RASS-48 to screen ideas or on RASS-96 to report results, and compare with our released logs on the same scenes. Neither replaces a full leaderboard. Everything is released, so you can rerun the audit for your own methods. So next time you shrink a benchmark, audit it. Thank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600200"/>
            <a:ext cx="5852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5760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RASS · NeurIPS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RASS · NeurIPS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4.xm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5.xm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6.xm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CVCG/RASS" TargetMode="External"/><Relationship Id="rId4" Type="http://schemas.openxmlformats.org/officeDocument/2006/relationships/hyperlink" Target="https://kaggle.com/datasets/nobodyeh/rass-nerf-benchmark-artifact" TargetMode="External"/><Relationship Id="rId1" Type="http://schemas.openxmlformats.org/officeDocument/2006/relationships/image" Target="../media/image-11-1.png"/><Relationship Id="rId3" Type="http://schemas.openxmlformats.org/officeDocument/2006/relationships/image" Target="../media/image-11-2.png"/><Relationship Id="rId5" Type="http://schemas.openxmlformats.org/officeDocument/2006/relationships/image" Target="../media/image-11-3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548640" y="1097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NeurIPS 2026 · Evaluations &amp; Datasets Track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60020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RASS</a:t>
            </a:r>
            <a:endParaRPr lang="en-US" sz="72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74320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chemeClr val="accent5"/>
                </a:solidFill>
              </a:rPr>
              <a:t>Risk-Audited Budget Selection for Compact NeRF Benchmark Subsets</a:t>
            </a:r>
            <a:endParaRPr lang="en-US" sz="2600" dirty="0"/>
          </a:p>
        </p:txBody>
      </p:sp>
      <p:sp>
        <p:nvSpPr>
          <p:cNvPr id="5" name="Hook"/>
          <p:cNvSpPr txBox="1"/>
          <p:nvPr/>
        </p:nvSpPr>
        <p:spPr>
          <a:xfrm>
            <a:off x="548640" y="3749040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48 scenes instead of 3,521, backed by a statistical audit</a:t>
            </a:r>
            <a:endParaRPr lang="en-US" sz="2000" dirty="0"/>
          </a:p>
        </p:txBody>
      </p:sp>
      <p:sp>
        <p:nvSpPr>
          <p:cNvPr id="6" name="Authors"/>
          <p:cNvSpPr txBox="1"/>
          <p:nvPr/>
        </p:nvSpPr>
        <p:spPr>
          <a:xfrm>
            <a:off x="548640" y="45720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Ahmad AlMughrabi · Flavià Serret · Ricardo Marques · Petia Radeva</a:t>
            </a:r>
            <a:endParaRPr lang="en-US" sz="1600" dirty="0"/>
          </a:p>
        </p:txBody>
      </p:sp>
      <p:sp>
        <p:nvSpPr>
          <p:cNvPr id="7" name="Affiliations"/>
          <p:cNvSpPr txBox="1"/>
          <p:nvPr/>
        </p:nvSpPr>
        <p:spPr>
          <a:xfrm>
            <a:off x="548640" y="4983480"/>
            <a:ext cx="576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Universitat de Barcelona · Universitat Pompeu Fabra ·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Institut de Neurosciències, Barcelona</a:t>
            </a:r>
            <a:endParaRPr lang="en-US" sz="1400" dirty="0"/>
          </a:p>
        </p:txBody>
      </p:sp>
      <p:pic>
        <p:nvPicPr>
          <p:cNvPr id="8" name="Scene mosaic" descr="Grid of 20 Nutrition5k food scenes; four are highlighted to represent a compact audited subs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295" y="0"/>
            <a:ext cx="5486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Full NeRF benchmarks are too costly to rerun for every idea</a:t>
            </a:r>
            <a:endParaRPr lang="en-US" sz="3200" dirty="0"/>
          </a:p>
        </p:txBody>
      </p:sp>
      <p:sp>
        <p:nvSpPr>
          <p:cNvPr id="3" name="Stat trainings"/>
          <p:cNvSpPr txBox="1"/>
          <p:nvPr/>
        </p:nvSpPr>
        <p:spPr>
          <a:xfrm>
            <a:off x="548640" y="141732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3,521</a:t>
            </a:r>
            <a:endParaRPr lang="en-US" sz="6000" dirty="0"/>
          </a:p>
        </p:txBody>
      </p:sp>
      <p:sp>
        <p:nvSpPr>
          <p:cNvPr id="4" name="Stat trainings label"/>
          <p:cNvSpPr txBox="1"/>
          <p:nvPr/>
        </p:nvSpPr>
        <p:spPr>
          <a:xfrm>
            <a:off x="548640" y="233172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NeRF trainings for every ablation on the full benchmark</a:t>
            </a:r>
            <a:endParaRPr lang="en-US" sz="1600" dirty="0"/>
          </a:p>
        </p:txBody>
      </p:sp>
      <p:sp>
        <p:nvSpPr>
          <p:cNvPr id="5" name="Stat GPUs"/>
          <p:cNvSpPr txBox="1"/>
          <p:nvPr/>
        </p:nvSpPr>
        <p:spPr>
          <a:xfrm>
            <a:off x="548640" y="329184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512</a:t>
            </a:r>
            <a:endParaRPr lang="en-US" sz="4400" dirty="0"/>
          </a:p>
        </p:txBody>
      </p:sp>
      <p:sp>
        <p:nvSpPr>
          <p:cNvPr id="6" name="Stat GPUs label"/>
          <p:cNvSpPr txBox="1"/>
          <p:nvPr/>
        </p:nvSpPr>
        <p:spPr>
          <a:xfrm>
            <a:off x="548640" y="402336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H100 GPUs, at most, to produce the full logs once</a:t>
            </a:r>
            <a:endParaRPr lang="en-US" sz="1600" dirty="0"/>
          </a:p>
        </p:txBody>
      </p:sp>
      <p:sp>
        <p:nvSpPr>
          <p:cNvPr id="7" name="Failure header"/>
          <p:cNvSpPr txBox="1"/>
          <p:nvPr/>
        </p:nvSpPr>
        <p:spPr>
          <a:xfrm>
            <a:off x="4572000" y="1463040"/>
            <a:ext cx="7068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Ad hoc subsets can look right for the wrong reasons</a:t>
            </a:r>
            <a:endParaRPr lang="en-US" sz="2000" dirty="0"/>
          </a:p>
        </p:txBody>
      </p:sp>
      <p:sp>
        <p:nvSpPr>
          <p:cNvPr id="8" name="Fail icon bg 1"/>
          <p:cNvSpPr/>
          <p:nvPr/>
        </p:nvSpPr>
        <p:spPr>
          <a:xfrm>
            <a:off x="4572000" y="2011680"/>
            <a:ext cx="585216" cy="585216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0" descr="Tail shif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9160" y="2148840"/>
            <a:ext cx="310896" cy="310896"/>
          </a:xfrm>
          <a:prstGeom prst="rect">
            <a:avLst/>
          </a:prstGeom>
        </p:spPr>
      </p:pic>
      <p:sp>
        <p:nvSpPr>
          <p:cNvPr id="10" name="Fail title 1"/>
          <p:cNvSpPr txBox="1"/>
          <p:nvPr/>
        </p:nvSpPr>
        <p:spPr>
          <a:xfrm>
            <a:off x="5349240" y="19933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Tail shift</a:t>
            </a:r>
            <a:endParaRPr lang="en-US" sz="1600" dirty="0"/>
          </a:p>
        </p:txBody>
      </p:sp>
      <p:sp>
        <p:nvSpPr>
          <p:cNvPr id="11" name="Fail desc 1"/>
          <p:cNvSpPr txBox="1"/>
          <p:nvPr/>
        </p:nvSpPr>
        <p:spPr>
          <a:xfrm>
            <a:off x="5349240" y="2313432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A real 48-scene draw: every mean matches, but its LPIPS distribution (amber) drifts from the full set</a:t>
            </a:r>
            <a:endParaRPr lang="en-US" sz="1400" dirty="0"/>
          </a:p>
        </p:txBody>
      </p:sp>
      <p:sp>
        <p:nvSpPr>
          <p:cNvPr id="12" name="Fail example tile 1"/>
          <p:cNvSpPr/>
          <p:nvPr/>
        </p:nvSpPr>
        <p:spPr>
          <a:xfrm>
            <a:off x="9189720" y="2057400"/>
            <a:ext cx="2450592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pic>
        <p:nvPicPr>
          <p:cNvPr id="13" name="Fail example 1" descr="Cumulative LPIPS distribution of a real 48-scene draw versus all 3,521 scen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924" y="2093976"/>
            <a:ext cx="1982183" cy="1024128"/>
          </a:xfrm>
          <a:prstGeom prst="rect">
            <a:avLst/>
          </a:prstGeom>
        </p:spPr>
      </p:pic>
      <p:sp>
        <p:nvSpPr>
          <p:cNvPr id="14" name="Fail icon bg 2"/>
          <p:cNvSpPr/>
          <p:nvPr/>
        </p:nvSpPr>
        <p:spPr>
          <a:xfrm>
            <a:off x="4572000" y="3310128"/>
            <a:ext cx="585216" cy="585216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2" descr="Metric leak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3447288"/>
            <a:ext cx="310896" cy="310896"/>
          </a:xfrm>
          <a:prstGeom prst="rect">
            <a:avLst/>
          </a:prstGeom>
        </p:spPr>
      </p:pic>
      <p:sp>
        <p:nvSpPr>
          <p:cNvPr id="16" name="Fail title 2"/>
          <p:cNvSpPr txBox="1"/>
          <p:nvPr/>
        </p:nvSpPr>
        <p:spPr>
          <a:xfrm>
            <a:off x="5349240" y="3291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Metric leakage</a:t>
            </a:r>
            <a:endParaRPr lang="en-US" sz="1600" dirty="0"/>
          </a:p>
        </p:txBody>
      </p:sp>
      <p:sp>
        <p:nvSpPr>
          <p:cNvPr id="17" name="Fail desc 2"/>
          <p:cNvSpPr txBox="1"/>
          <p:nvPr/>
        </p:nvSpPr>
        <p:spPr>
          <a:xfrm>
            <a:off x="5349240" y="36118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Another real draw: PSNR uses 1% of its tolerance, while SSIM and LPIPS exceed theirs</a:t>
            </a:r>
            <a:endParaRPr lang="en-US" sz="1400" dirty="0"/>
          </a:p>
        </p:txBody>
      </p:sp>
      <p:sp>
        <p:nvSpPr>
          <p:cNvPr id="18" name="Fail example tile 2"/>
          <p:cNvSpPr/>
          <p:nvPr/>
        </p:nvSpPr>
        <p:spPr>
          <a:xfrm>
            <a:off x="9189720" y="3355848"/>
            <a:ext cx="2450592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pic>
        <p:nvPicPr>
          <p:cNvPr id="19" name="Fail example 2" descr="Share of tolerance used by a real draw: PSNR 1%, SSIM 162%, LPIPS 125%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3924" y="3392424"/>
            <a:ext cx="1982183" cy="1024128"/>
          </a:xfrm>
          <a:prstGeom prst="rect">
            <a:avLst/>
          </a:prstGeom>
        </p:spPr>
      </p:pic>
      <p:sp>
        <p:nvSpPr>
          <p:cNvPr id="20" name="Fail icon bg 3"/>
          <p:cNvSpPr/>
          <p:nvPr/>
        </p:nvSpPr>
        <p:spPr>
          <a:xfrm>
            <a:off x="4572000" y="4608576"/>
            <a:ext cx="585216" cy="585216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1" name="Image 4" descr="Sampling luc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4745736"/>
            <a:ext cx="310896" cy="310896"/>
          </a:xfrm>
          <a:prstGeom prst="rect">
            <a:avLst/>
          </a:prstGeom>
        </p:spPr>
      </p:pic>
      <p:sp>
        <p:nvSpPr>
          <p:cNvPr id="22" name="Fail title 3"/>
          <p:cNvSpPr txBox="1"/>
          <p:nvPr/>
        </p:nvSpPr>
        <p:spPr>
          <a:xfrm>
            <a:off x="5349240" y="4590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Sampling luck</a:t>
            </a:r>
            <a:endParaRPr lang="en-US" sz="1600" dirty="0"/>
          </a:p>
        </p:txBody>
      </p:sp>
      <p:sp>
        <p:nvSpPr>
          <p:cNvPr id="23" name="Fail desc 3"/>
          <p:cNvSpPr txBox="1"/>
          <p:nvPr/>
        </p:nvSpPr>
        <p:spPr>
          <a:xfrm>
            <a:off x="5349240" y="4910328"/>
            <a:ext cx="62910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One subset passes by chance; the next draw does not</a:t>
            </a:r>
            <a:endParaRPr lang="en-US" sz="1400" dirty="0"/>
          </a:p>
        </p:txBody>
      </p:sp>
      <p:sp>
        <p:nvSpPr>
          <p:cNvPr id="24" name="Question card"/>
          <p:cNvSpPr/>
          <p:nvPr/>
        </p:nvSpPr>
        <p:spPr>
          <a:xfrm>
            <a:off x="548640" y="5349240"/>
            <a:ext cx="11091672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5" name="Question icon bg"/>
          <p:cNvSpPr/>
          <p:nvPr/>
        </p:nvSpPr>
        <p:spPr>
          <a:xfrm>
            <a:off x="822960" y="550926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5" descr="Questio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264" y="5655564"/>
            <a:ext cx="301752" cy="301752"/>
          </a:xfrm>
          <a:prstGeom prst="rect">
            <a:avLst/>
          </a:prstGeom>
        </p:spPr>
      </p:pic>
      <p:sp>
        <p:nvSpPr>
          <p:cNvPr id="27" name="Question text"/>
          <p:cNvSpPr txBox="1"/>
          <p:nvPr/>
        </p:nvSpPr>
        <p:spPr>
          <a:xfrm>
            <a:off x="1645920" y="53721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Our question: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what is the smallest subset that preserves the full-benchmark summaries, under explicit fidelity constraints?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RASS audits a subset-generation procedure, not one lucky subset</a:t>
            </a:r>
            <a:endParaRPr lang="en-US" sz="3200" dirty="0"/>
          </a:p>
        </p:txBody>
      </p:sp>
      <p:sp>
        <p:nvSpPr>
          <p:cNvPr id="3" name="Step card 1"/>
          <p:cNvSpPr/>
          <p:nvPr/>
        </p:nvSpPr>
        <p:spPr>
          <a:xfrm>
            <a:off x="548640" y="1417320"/>
            <a:ext cx="2514600" cy="38862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</p:spPr>
      </p:sp>
      <p:sp>
        <p:nvSpPr>
          <p:cNvPr id="4" name="Step num bg 1"/>
          <p:cNvSpPr/>
          <p:nvPr/>
        </p:nvSpPr>
        <p:spPr>
          <a:xfrm>
            <a:off x="777240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 1"/>
          <p:cNvSpPr txBox="1"/>
          <p:nvPr/>
        </p:nvSpPr>
        <p:spPr>
          <a:xfrm>
            <a:off x="77724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name 1"/>
          <p:cNvSpPr txBox="1"/>
          <p:nvPr/>
        </p:nvSpPr>
        <p:spPr>
          <a:xfrm>
            <a:off x="777240" y="2331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Describe</a:t>
            </a:r>
            <a:endParaRPr lang="en-US" sz="2200" dirty="0"/>
          </a:p>
        </p:txBody>
      </p:sp>
      <p:sp>
        <p:nvSpPr>
          <p:cNvPr id="7" name="Step body 1"/>
          <p:cNvSpPr txBox="1"/>
          <p:nvPr/>
        </p:nvSpPr>
        <p:spPr>
          <a:xfrm>
            <a:off x="777240" y="2834640"/>
            <a:ext cx="2057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57-D descriptor per scene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K-Means → 6 regimes</a:t>
            </a:r>
            <a:endParaRPr lang="en-US" sz="1500" dirty="0"/>
          </a:p>
        </p:txBody>
      </p:sp>
      <p:pic>
        <p:nvPicPr>
          <p:cNvPr id="8" name="Step visual 1" descr="Scenes in descriptor space, coloured by six regim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3611880"/>
            <a:ext cx="2057400" cy="1417320"/>
          </a:xfrm>
          <a:prstGeom prst="rect">
            <a:avLst/>
          </a:prstGeom>
        </p:spPr>
      </p:pic>
      <p:sp>
        <p:nvSpPr>
          <p:cNvPr id="9" name="Arrow 1"/>
          <p:cNvSpPr/>
          <p:nvPr/>
        </p:nvSpPr>
        <p:spPr>
          <a:xfrm>
            <a:off x="3154680" y="3200400"/>
            <a:ext cx="164592" cy="2743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10" name="Step card 2"/>
          <p:cNvSpPr/>
          <p:nvPr/>
        </p:nvSpPr>
        <p:spPr>
          <a:xfrm>
            <a:off x="3407969" y="1417320"/>
            <a:ext cx="2514600" cy="38862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</p:spPr>
      </p:sp>
      <p:sp>
        <p:nvSpPr>
          <p:cNvPr id="11" name="Step num bg 2"/>
          <p:cNvSpPr/>
          <p:nvPr/>
        </p:nvSpPr>
        <p:spPr>
          <a:xfrm>
            <a:off x="3636569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Step num 2"/>
          <p:cNvSpPr txBox="1"/>
          <p:nvPr/>
        </p:nvSpPr>
        <p:spPr>
          <a:xfrm>
            <a:off x="3636569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Step name 2"/>
          <p:cNvSpPr txBox="1"/>
          <p:nvPr/>
        </p:nvSpPr>
        <p:spPr>
          <a:xfrm>
            <a:off x="3636569" y="2331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Generate</a:t>
            </a:r>
            <a:endParaRPr lang="en-US" sz="2200" dirty="0"/>
          </a:p>
        </p:txBody>
      </p:sp>
      <p:sp>
        <p:nvSpPr>
          <p:cNvPr id="14" name="Step body 2"/>
          <p:cNvSpPr txBox="1"/>
          <p:nvPr/>
        </p:nvSpPr>
        <p:spPr>
          <a:xfrm>
            <a:off x="3636569" y="2834640"/>
            <a:ext cx="2057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Draw M = 400 candidates per budget B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Balanced: equal scenes per regime</a:t>
            </a:r>
            <a:endParaRPr lang="en-US" sz="1500" dirty="0"/>
          </a:p>
        </p:txBody>
      </p:sp>
      <p:pic>
        <p:nvPicPr>
          <p:cNvPr id="15" name="Step visual 2" descr="Candidate subsets, each with equal scenes from every regi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569" y="4114800"/>
            <a:ext cx="2057400" cy="731520"/>
          </a:xfrm>
          <a:prstGeom prst="rect">
            <a:avLst/>
          </a:prstGeom>
        </p:spPr>
      </p:pic>
      <p:sp>
        <p:nvSpPr>
          <p:cNvPr id="16" name="Step caption 2"/>
          <p:cNvSpPr txBox="1"/>
          <p:nvPr/>
        </p:nvSpPr>
        <p:spPr>
          <a:xfrm>
            <a:off x="3636569" y="493776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× 400 draws</a:t>
            </a:r>
            <a:endParaRPr lang="en-US" sz="1400" dirty="0"/>
          </a:p>
        </p:txBody>
      </p:sp>
      <p:sp>
        <p:nvSpPr>
          <p:cNvPr id="17" name="Arrow 2"/>
          <p:cNvSpPr/>
          <p:nvPr/>
        </p:nvSpPr>
        <p:spPr>
          <a:xfrm>
            <a:off x="6014009" y="3200400"/>
            <a:ext cx="164592" cy="2743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18" name="Step card 3"/>
          <p:cNvSpPr/>
          <p:nvPr/>
        </p:nvSpPr>
        <p:spPr>
          <a:xfrm>
            <a:off x="6267298" y="1417320"/>
            <a:ext cx="2514600" cy="38862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</p:spPr>
      </p:sp>
      <p:sp>
        <p:nvSpPr>
          <p:cNvPr id="19" name="Step num bg 3"/>
          <p:cNvSpPr/>
          <p:nvPr/>
        </p:nvSpPr>
        <p:spPr>
          <a:xfrm>
            <a:off x="6495898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Step num 3"/>
          <p:cNvSpPr txBox="1"/>
          <p:nvPr/>
        </p:nvSpPr>
        <p:spPr>
          <a:xfrm>
            <a:off x="6495898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Step name 3"/>
          <p:cNvSpPr txBox="1"/>
          <p:nvPr/>
        </p:nvSpPr>
        <p:spPr>
          <a:xfrm>
            <a:off x="6495898" y="2331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Test</a:t>
            </a:r>
            <a:endParaRPr lang="en-US" sz="2200" dirty="0"/>
          </a:p>
        </p:txBody>
      </p:sp>
      <p:sp>
        <p:nvSpPr>
          <p:cNvPr id="22" name="Step body 3"/>
          <p:cNvSpPr txBox="1"/>
          <p:nvPr/>
        </p:nvSpPr>
        <p:spPr>
          <a:xfrm>
            <a:off x="6495898" y="2834640"/>
            <a:ext cx="2057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i="1" dirty="0">
                <a:solidFill>
                  <a:schemeClr val="tx1"/>
                </a:solidFill>
              </a:rPr>
              <a:t>All six must hold: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|ΔPSNR| ≤ 0.5 dB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|ΔSSIM| ≤ 0.01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|ΔLPIPS| ≤ 0.01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KS ≤ 0.14, per metric</a:t>
            </a:r>
            <a:endParaRPr lang="en-US" sz="1500" dirty="0"/>
          </a:p>
        </p:txBody>
      </p:sp>
      <p:sp>
        <p:nvSpPr>
          <p:cNvPr id="23" name="Guard label 3"/>
          <p:cNvSpPr txBox="1"/>
          <p:nvPr/>
        </p:nvSpPr>
        <p:spPr>
          <a:xfrm>
            <a:off x="6495898" y="431596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4"/>
                </a:solidFill>
              </a:rPr>
              <a:t>GUARDS AGAINST</a:t>
            </a:r>
            <a:endParaRPr lang="en-US" sz="1400" dirty="0"/>
          </a:p>
        </p:txBody>
      </p:sp>
      <p:pic>
        <p:nvPicPr>
          <p:cNvPr id="24" name="Image 2" descr="Tail shif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898" y="4645152"/>
            <a:ext cx="228600" cy="228600"/>
          </a:xfrm>
          <a:prstGeom prst="rect">
            <a:avLst/>
          </a:prstGeom>
        </p:spPr>
      </p:pic>
      <p:sp>
        <p:nvSpPr>
          <p:cNvPr id="25" name="Guard 3.1"/>
          <p:cNvSpPr txBox="1"/>
          <p:nvPr/>
        </p:nvSpPr>
        <p:spPr>
          <a:xfrm>
            <a:off x="6834226" y="4617720"/>
            <a:ext cx="17190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Tail shift</a:t>
            </a:r>
            <a:endParaRPr lang="en-US" sz="1500" dirty="0"/>
          </a:p>
        </p:txBody>
      </p:sp>
      <p:pic>
        <p:nvPicPr>
          <p:cNvPr id="26" name="Image 3" descr="Metric leaka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898" y="4956048"/>
            <a:ext cx="228600" cy="228600"/>
          </a:xfrm>
          <a:prstGeom prst="rect">
            <a:avLst/>
          </a:prstGeom>
        </p:spPr>
      </p:pic>
      <p:sp>
        <p:nvSpPr>
          <p:cNvPr id="27" name="Guard 3.2"/>
          <p:cNvSpPr txBox="1"/>
          <p:nvPr/>
        </p:nvSpPr>
        <p:spPr>
          <a:xfrm>
            <a:off x="6834226" y="4928616"/>
            <a:ext cx="17190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Metric leakage</a:t>
            </a:r>
            <a:endParaRPr lang="en-US" sz="1500" dirty="0"/>
          </a:p>
        </p:txBody>
      </p:sp>
      <p:sp>
        <p:nvSpPr>
          <p:cNvPr id="28" name="Arrow 3"/>
          <p:cNvSpPr/>
          <p:nvPr/>
        </p:nvSpPr>
        <p:spPr>
          <a:xfrm>
            <a:off x="8873338" y="3200400"/>
            <a:ext cx="164592" cy="2743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29" name="Step card 4"/>
          <p:cNvSpPr/>
          <p:nvPr/>
        </p:nvSpPr>
        <p:spPr>
          <a:xfrm>
            <a:off x="9126626" y="1417320"/>
            <a:ext cx="2514600" cy="3886200"/>
          </a:xfrm>
          <a:prstGeom prst="roundRect">
            <a:avLst>
              <a:gd name="adj" fmla="val 4364"/>
            </a:avLst>
          </a:prstGeom>
          <a:solidFill>
            <a:schemeClr val="tx2"/>
          </a:solidFill>
          <a:ln/>
        </p:spPr>
      </p:sp>
      <p:sp>
        <p:nvSpPr>
          <p:cNvPr id="30" name="Step num bg 4"/>
          <p:cNvSpPr/>
          <p:nvPr/>
        </p:nvSpPr>
        <p:spPr>
          <a:xfrm>
            <a:off x="9355226" y="1645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1" name="Step num 4"/>
          <p:cNvSpPr txBox="1"/>
          <p:nvPr/>
        </p:nvSpPr>
        <p:spPr>
          <a:xfrm>
            <a:off x="9355226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32" name="Step name 4"/>
          <p:cNvSpPr txBox="1"/>
          <p:nvPr/>
        </p:nvSpPr>
        <p:spPr>
          <a:xfrm>
            <a:off x="9355226" y="2331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Audit</a:t>
            </a:r>
            <a:endParaRPr lang="en-US" sz="2200" dirty="0"/>
          </a:p>
        </p:txBody>
      </p:sp>
      <p:sp>
        <p:nvSpPr>
          <p:cNvPr id="33" name="Step body 4"/>
          <p:cNvSpPr txBox="1"/>
          <p:nvPr/>
        </p:nvSpPr>
        <p:spPr>
          <a:xfrm>
            <a:off x="9355226" y="2834640"/>
            <a:ext cx="2057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Wilson 95% lower bound (LCB) on the pass rate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Pick the smallest B with LCB ≥ </a:t>
            </a:r>
            <a:pPr indent="0" marL="0">
              <a:spcAft>
                <a:spcPts val="400"/>
              </a:spcAft>
              <a:buNone/>
            </a:pPr>
            <a:r>
              <a:rPr lang="en-US" sz="1500" i="1" dirty="0">
                <a:solidFill>
                  <a:schemeClr val="bg1"/>
                </a:solidFill>
              </a:rPr>
              <a:t>p</a:t>
            </a:r>
            <a:pPr indent="0" marL="0">
              <a:spcAft>
                <a:spcPts val="400"/>
              </a:spcAft>
              <a:buNone/>
            </a:pPr>
            <a:r>
              <a:rPr lang="en-US" sz="1500" baseline="-25000" dirty="0">
                <a:solidFill>
                  <a:schemeClr val="bg1"/>
                </a:solidFill>
              </a:rPr>
              <a:t>min</a:t>
            </a:r>
            <a:endParaRPr lang="en-US" sz="1500" dirty="0"/>
          </a:p>
        </p:txBody>
      </p:sp>
      <p:sp>
        <p:nvSpPr>
          <p:cNvPr id="34" name="Guard label 4"/>
          <p:cNvSpPr txBox="1"/>
          <p:nvPr/>
        </p:nvSpPr>
        <p:spPr>
          <a:xfrm>
            <a:off x="9355226" y="431596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GUARDS AGAINST</a:t>
            </a:r>
            <a:endParaRPr lang="en-US" sz="1400" dirty="0"/>
          </a:p>
        </p:txBody>
      </p:sp>
      <p:pic>
        <p:nvPicPr>
          <p:cNvPr id="35" name="Image 4" descr="Sampling luc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5226" y="4645152"/>
            <a:ext cx="228600" cy="228600"/>
          </a:xfrm>
          <a:prstGeom prst="rect">
            <a:avLst/>
          </a:prstGeom>
        </p:spPr>
      </p:pic>
      <p:sp>
        <p:nvSpPr>
          <p:cNvPr id="36" name="Guard 4.1"/>
          <p:cNvSpPr txBox="1"/>
          <p:nvPr/>
        </p:nvSpPr>
        <p:spPr>
          <a:xfrm>
            <a:off x="9693554" y="4617720"/>
            <a:ext cx="17190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Sampling luck</a:t>
            </a:r>
            <a:endParaRPr lang="en-US" sz="1500" dirty="0"/>
          </a:p>
        </p:txBody>
      </p:sp>
      <p:sp>
        <p:nvSpPr>
          <p:cNvPr id="37" name="Note icon bg 1"/>
          <p:cNvSpPr/>
          <p:nvPr/>
        </p:nvSpPr>
        <p:spPr>
          <a:xfrm>
            <a:off x="548640" y="55321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8" name="Image 5" descr="Export: 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5669280"/>
            <a:ext cx="274320" cy="274320"/>
          </a:xfrm>
          <a:prstGeom prst="rect">
            <a:avLst/>
          </a:prstGeom>
        </p:spPr>
      </p:pic>
      <p:sp>
        <p:nvSpPr>
          <p:cNvPr id="39" name="Note 1"/>
          <p:cNvSpPr txBox="1"/>
          <p:nvPr/>
        </p:nvSpPr>
        <p:spPr>
          <a:xfrm>
            <a:off x="1280160" y="55321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Export: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release one passing draw, picked by a fixed rule, and validate it on its own</a:t>
            </a:r>
            <a:endParaRPr lang="en-US" sz="1500" dirty="0"/>
          </a:p>
        </p:txBody>
      </p:sp>
      <p:sp>
        <p:nvSpPr>
          <p:cNvPr id="40" name="Note icon bg 2"/>
          <p:cNvSpPr/>
          <p:nvPr/>
        </p:nvSpPr>
        <p:spPr>
          <a:xfrm>
            <a:off x="6267298" y="55321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1" name="Image 6" descr="Log-based: 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4458" y="5669280"/>
            <a:ext cx="274320" cy="274320"/>
          </a:xfrm>
          <a:prstGeom prst="rect">
            <a:avLst/>
          </a:prstGeom>
        </p:spPr>
      </p:pic>
      <p:sp>
        <p:nvSpPr>
          <p:cNvPr id="42" name="Note 2"/>
          <p:cNvSpPr txBox="1"/>
          <p:nvPr/>
        </p:nvSpPr>
        <p:spPr>
          <a:xfrm>
            <a:off x="6998818" y="55321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Log-based: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no GPU training; the audit reruns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on a CPU in minutes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At 48 scenes, even the pessimistic pass rate clears the target</a:t>
            </a:r>
            <a:endParaRPr lang="en-US" sz="3200" dirty="0"/>
          </a:p>
        </p:txBody>
      </p:sp>
      <p:pic>
        <p:nvPicPr>
          <p:cNvPr id="3" name="Draw grid" descr="The 400 real candidate draws at 48 scenes, grouped: 88 pass all constraints, 7 match the means but fail KS, 305 fail a mean constrai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71600"/>
            <a:ext cx="4480560" cy="4480560"/>
          </a:xfrm>
          <a:prstGeom prst="rect">
            <a:avLst/>
          </a:prstGeom>
        </p:spPr>
      </p:pic>
      <p:sp>
        <p:nvSpPr>
          <p:cNvPr id="4" name="Grid caption"/>
          <p:cNvSpPr txBox="1"/>
          <p:nvPr/>
        </p:nvSpPr>
        <p:spPr>
          <a:xfrm>
            <a:off x="548640" y="58978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The 400 real candidate draws at 48 scenes</a:t>
            </a:r>
            <a:endParaRPr lang="en-US" sz="1400" dirty="0"/>
          </a:p>
        </p:txBody>
      </p:sp>
      <p:sp>
        <p:nvSpPr>
          <p:cNvPr id="5" name="Key swatch 1"/>
          <p:cNvSpPr/>
          <p:nvPr/>
        </p:nvSpPr>
        <p:spPr>
          <a:xfrm>
            <a:off x="5486400" y="1481328"/>
            <a:ext cx="256032" cy="25603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6" name="Key label 1"/>
          <p:cNvSpPr txBox="1"/>
          <p:nvPr/>
        </p:nvSpPr>
        <p:spPr>
          <a:xfrm>
            <a:off x="5897880" y="1435608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Pass all six constraints (88)</a:t>
            </a:r>
            <a:endParaRPr lang="en-US" sz="1600" dirty="0"/>
          </a:p>
        </p:txBody>
      </p:sp>
      <p:sp>
        <p:nvSpPr>
          <p:cNvPr id="7" name="Key swatch 2"/>
          <p:cNvSpPr/>
          <p:nvPr/>
        </p:nvSpPr>
        <p:spPr>
          <a:xfrm>
            <a:off x="5486400" y="1892808"/>
            <a:ext cx="256032" cy="256032"/>
          </a:xfrm>
          <a:prstGeom prst="rect">
            <a:avLst/>
          </a:prstGeom>
          <a:solidFill>
            <a:srgbClr val="C27A00"/>
          </a:solidFill>
          <a:ln/>
        </p:spPr>
      </p:sp>
      <p:sp>
        <p:nvSpPr>
          <p:cNvPr id="8" name="Key label 2"/>
          <p:cNvSpPr txBox="1"/>
          <p:nvPr/>
        </p:nvSpPr>
        <p:spPr>
          <a:xfrm>
            <a:off x="5897880" y="1847088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Means match, KS fails: tail shift caught (7)</a:t>
            </a:r>
            <a:endParaRPr lang="en-US" sz="1600" dirty="0"/>
          </a:p>
        </p:txBody>
      </p:sp>
      <p:sp>
        <p:nvSpPr>
          <p:cNvPr id="9" name="Key swatch 3"/>
          <p:cNvSpPr/>
          <p:nvPr/>
        </p:nvSpPr>
        <p:spPr>
          <a:xfrm>
            <a:off x="5486400" y="2304288"/>
            <a:ext cx="256032" cy="256032"/>
          </a:xfrm>
          <a:prstGeom prst="rect">
            <a:avLst/>
          </a:prstGeom>
          <a:solidFill>
            <a:srgbClr val="DDE3E6"/>
          </a:solidFill>
          <a:ln/>
        </p:spPr>
      </p:sp>
      <p:sp>
        <p:nvSpPr>
          <p:cNvPr id="10" name="Key label 3"/>
          <p:cNvSpPr txBox="1"/>
          <p:nvPr/>
        </p:nvSpPr>
        <p:spPr>
          <a:xfrm>
            <a:off x="5897880" y="2258568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Fail a mean constraint (305)</a:t>
            </a:r>
            <a:endParaRPr lang="en-US" sz="1600" dirty="0"/>
          </a:p>
        </p:txBody>
      </p:sp>
      <p:sp>
        <p:nvSpPr>
          <p:cNvPr id="11" name="Verdict card"/>
          <p:cNvSpPr/>
          <p:nvPr/>
        </p:nvSpPr>
        <p:spPr>
          <a:xfrm>
            <a:off x="5486400" y="2880360"/>
            <a:ext cx="6153912" cy="1874520"/>
          </a:xfrm>
          <a:prstGeom prst="roundRect">
            <a:avLst>
              <a:gd name="adj" fmla="val 5854"/>
            </a:avLst>
          </a:prstGeom>
          <a:solidFill>
            <a:schemeClr val="tx2"/>
          </a:solidFill>
          <a:ln/>
        </p:spPr>
      </p:sp>
      <p:sp>
        <p:nvSpPr>
          <p:cNvPr id="12" name="Verdict rate"/>
          <p:cNvSpPr txBox="1"/>
          <p:nvPr/>
        </p:nvSpPr>
        <p:spPr>
          <a:xfrm>
            <a:off x="5806440" y="301752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Pass rate   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88 / 400 = 0.22</a:t>
            </a:r>
            <a:endParaRPr lang="en-US" sz="2000" dirty="0"/>
          </a:p>
        </p:txBody>
      </p:sp>
      <p:sp>
        <p:nvSpPr>
          <p:cNvPr id="13" name="Verdict bound"/>
          <p:cNvSpPr txBox="1"/>
          <p:nvPr/>
        </p:nvSpPr>
        <p:spPr>
          <a:xfrm>
            <a:off x="5806440" y="352044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Wilson 95% LCB  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0.182</a:t>
            </a:r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 ≥ </a:t>
            </a:r>
            <a:pPr indent="0" marL="0">
              <a:buNone/>
            </a:pPr>
            <a:r>
              <a:rPr lang="en-US" sz="2200" i="1" dirty="0">
                <a:solidFill>
                  <a:schemeClr val="bg1"/>
                </a:solidFill>
              </a:rPr>
              <a:t>p</a:t>
            </a:r>
            <a:pPr indent="0" marL="0">
              <a:buNone/>
            </a:pPr>
            <a:r>
              <a:rPr lang="en-US" sz="2200" baseline="-25000" dirty="0">
                <a:solidFill>
                  <a:schemeClr val="bg1"/>
                </a:solidFill>
              </a:rPr>
              <a:t>min</a:t>
            </a:r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 = 0.08</a:t>
            </a:r>
            <a:endParaRPr lang="en-US" sz="2200" dirty="0"/>
          </a:p>
        </p:txBody>
      </p:sp>
      <p:pic>
        <p:nvPicPr>
          <p:cNvPr id="14" name="Image 1" descr="Certifie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4133088"/>
            <a:ext cx="384048" cy="384048"/>
          </a:xfrm>
          <a:prstGeom prst="rect">
            <a:avLst/>
          </a:prstGeom>
        </p:spPr>
      </p:pic>
      <p:sp>
        <p:nvSpPr>
          <p:cNvPr id="15" name="Verdict result"/>
          <p:cNvSpPr txBox="1"/>
          <p:nvPr/>
        </p:nvSpPr>
        <p:spPr>
          <a:xfrm>
            <a:off x="6327648" y="4096512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48 scenes certified</a:t>
            </a:r>
            <a:endParaRPr lang="en-US" sz="2200" dirty="0"/>
          </a:p>
        </p:txBody>
      </p:sp>
      <p:sp>
        <p:nvSpPr>
          <p:cNvPr id="16" name="Yield note"/>
          <p:cNvSpPr txBox="1"/>
          <p:nvPr/>
        </p:nvSpPr>
        <p:spPr>
          <a:xfrm>
            <a:off x="5486400" y="5029200"/>
            <a:ext cx="61539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i="1" dirty="0">
                <a:solidFill>
                  <a:schemeClr val="accent1"/>
                </a:solidFill>
              </a:rPr>
              <a:t>p</a:t>
            </a:r>
            <a:pPr indent="0" marL="0">
              <a:buNone/>
            </a:pPr>
            <a:r>
              <a:rPr lang="en-US" sz="1800" b="1" baseline="-25000" dirty="0">
                <a:solidFill>
                  <a:schemeClr val="accent1"/>
                </a:solidFill>
              </a:rPr>
              <a:t>min</a:t>
            </a:r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 is a yield: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on average, at most 12.5 cheap log checks find a passing subset.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The frontier trades scenes for reliability</a:t>
            </a:r>
            <a:endParaRPr lang="en-US" sz="3200" dirty="0"/>
          </a:p>
        </p:txBody>
      </p:sp>
      <p:graphicFrame>
        <p:nvGraphicFramePr>
          <p:cNvPr id="3" name="Frontier chart" descr="Pass rate and Wilson lower bound versus subset size, 48 to 120 scenes"/>
          <p:cNvGraphicFramePr/>
          <p:nvPr/>
        </p:nvGraphicFramePr>
        <p:xfrm>
          <a:off x="548640" y="1325880"/>
          <a:ext cx="731520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X axis"/>
          <p:cNvSpPr/>
          <p:nvPr/>
        </p:nvSpPr>
        <p:spPr>
          <a:xfrm>
            <a:off x="1499616" y="5177333"/>
            <a:ext cx="5852160" cy="0"/>
          </a:xfrm>
          <a:prstGeom prst="line">
            <a:avLst/>
          </a:prstGeom>
          <a:noFill/>
          <a:ln w="12700">
            <a:solidFill>
              <a:srgbClr val="B8C2C8"/>
            </a:solidFill>
            <a:prstDash val="solid"/>
          </a:ln>
        </p:spPr>
      </p:sp>
      <p:sp>
        <p:nvSpPr>
          <p:cNvPr id="5" name="X tick 48"/>
          <p:cNvSpPr txBox="1"/>
          <p:nvPr/>
        </p:nvSpPr>
        <p:spPr>
          <a:xfrm>
            <a:off x="1551867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48</a:t>
            </a:r>
            <a:endParaRPr lang="en-US" sz="1600" dirty="0"/>
          </a:p>
        </p:txBody>
      </p:sp>
      <p:sp>
        <p:nvSpPr>
          <p:cNvPr id="6" name="X tick 60"/>
          <p:cNvSpPr txBox="1"/>
          <p:nvPr/>
        </p:nvSpPr>
        <p:spPr>
          <a:xfrm>
            <a:off x="2387890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60</a:t>
            </a:r>
            <a:endParaRPr lang="en-US" sz="1600" dirty="0"/>
          </a:p>
        </p:txBody>
      </p:sp>
      <p:sp>
        <p:nvSpPr>
          <p:cNvPr id="7" name="X tick 72"/>
          <p:cNvSpPr txBox="1"/>
          <p:nvPr/>
        </p:nvSpPr>
        <p:spPr>
          <a:xfrm>
            <a:off x="3223913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72</a:t>
            </a:r>
            <a:endParaRPr lang="en-US" sz="1600" dirty="0"/>
          </a:p>
        </p:txBody>
      </p:sp>
      <p:sp>
        <p:nvSpPr>
          <p:cNvPr id="8" name="X tick 96"/>
          <p:cNvSpPr txBox="1"/>
          <p:nvPr/>
        </p:nvSpPr>
        <p:spPr>
          <a:xfrm>
            <a:off x="4895959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96</a:t>
            </a:r>
            <a:endParaRPr lang="en-US" sz="1600" dirty="0"/>
          </a:p>
        </p:txBody>
      </p:sp>
      <p:sp>
        <p:nvSpPr>
          <p:cNvPr id="9" name="X tick 120"/>
          <p:cNvSpPr txBox="1"/>
          <p:nvPr/>
        </p:nvSpPr>
        <p:spPr>
          <a:xfrm>
            <a:off x="6568005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120</a:t>
            </a:r>
            <a:endParaRPr lang="en-US" sz="1600" dirty="0"/>
          </a:p>
        </p:txBody>
      </p:sp>
      <p:sp>
        <p:nvSpPr>
          <p:cNvPr id="10" name="X title"/>
          <p:cNvSpPr txBox="1"/>
          <p:nvPr/>
        </p:nvSpPr>
        <p:spPr>
          <a:xfrm>
            <a:off x="1499616" y="5634533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Subset size (scenes, balanced generator)</a:t>
            </a:r>
            <a:endParaRPr lang="en-US" sz="1600" dirty="0"/>
          </a:p>
        </p:txBody>
      </p:sp>
      <p:sp>
        <p:nvSpPr>
          <p:cNvPr id="11" name="Label pass"/>
          <p:cNvSpPr txBox="1"/>
          <p:nvPr/>
        </p:nvSpPr>
        <p:spPr>
          <a:xfrm>
            <a:off x="7116645" y="1544879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Pass rate</a:t>
            </a:r>
            <a:endParaRPr lang="en-US" sz="1400" dirty="0"/>
          </a:p>
        </p:txBody>
      </p:sp>
      <p:sp>
        <p:nvSpPr>
          <p:cNvPr id="12" name="Label LCB"/>
          <p:cNvSpPr txBox="1"/>
          <p:nvPr/>
        </p:nvSpPr>
        <p:spPr>
          <a:xfrm>
            <a:off x="7116645" y="204325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Wilson LCB</a:t>
            </a:r>
            <a:endParaRPr lang="en-US" sz="1400" dirty="0"/>
          </a:p>
        </p:txBody>
      </p:sp>
      <p:sp>
        <p:nvSpPr>
          <p:cNvPr id="13" name="Target line 0.08"/>
          <p:cNvSpPr/>
          <p:nvPr/>
        </p:nvSpPr>
        <p:spPr>
          <a:xfrm>
            <a:off x="1499616" y="4250131"/>
            <a:ext cx="5852160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</a:ln>
        </p:spPr>
      </p:sp>
      <p:sp>
        <p:nvSpPr>
          <p:cNvPr id="14" name="Target label 0.08"/>
          <p:cNvSpPr txBox="1"/>
          <p:nvPr/>
        </p:nvSpPr>
        <p:spPr>
          <a:xfrm>
            <a:off x="5522976" y="4295851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Target </a:t>
            </a:r>
            <a:pPr algn="r"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p</a:t>
            </a:r>
            <a:pPr algn="r" indent="0" marL="0">
              <a:buNone/>
            </a:pPr>
            <a:r>
              <a:rPr lang="en-US" sz="1400" b="1" baseline="-25000" dirty="0">
                <a:solidFill>
                  <a:schemeClr val="tx1"/>
                </a:solidFill>
              </a:rPr>
              <a:t>min</a:t>
            </a:r>
            <a:pPr algn="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 = 0.08</a:t>
            </a:r>
            <a:endParaRPr lang="en-US" sz="1400" dirty="0"/>
          </a:p>
        </p:txBody>
      </p:sp>
      <p:sp>
        <p:nvSpPr>
          <p:cNvPr id="15" name="Ring 48"/>
          <p:cNvSpPr/>
          <p:nvPr/>
        </p:nvSpPr>
        <p:spPr>
          <a:xfrm>
            <a:off x="1698171" y="2848493"/>
            <a:ext cx="438912" cy="438912"/>
          </a:xfrm>
          <a:prstGeom prst="ellipse">
            <a:avLst/>
          </a:prstGeom>
          <a:ln w="31750">
            <a:solidFill>
              <a:schemeClr val="accent2"/>
            </a:solidFill>
            <a:prstDash val="solid"/>
          </a:ln>
        </p:spPr>
      </p:sp>
      <p:sp>
        <p:nvSpPr>
          <p:cNvPr id="16" name="Ring label 48"/>
          <p:cNvSpPr txBox="1"/>
          <p:nvPr/>
        </p:nvSpPr>
        <p:spPr>
          <a:xfrm>
            <a:off x="2191947" y="3378845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Smallest evaluated budget</a:t>
            </a:r>
            <a:endParaRPr lang="en-US" sz="1400" dirty="0"/>
          </a:p>
        </p:txBody>
      </p:sp>
      <p:sp>
        <p:nvSpPr>
          <p:cNvPr id="17" name="Operating point 1"/>
          <p:cNvSpPr/>
          <p:nvPr/>
        </p:nvSpPr>
        <p:spPr>
          <a:xfrm>
            <a:off x="8138160" y="1417320"/>
            <a:ext cx="3502152" cy="205740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18" name="Op target 1"/>
          <p:cNvSpPr txBox="1"/>
          <p:nvPr/>
        </p:nvSpPr>
        <p:spPr>
          <a:xfrm>
            <a:off x="8412480" y="161848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Target </a:t>
            </a:r>
            <a:pPr indent="0" marL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p</a:t>
            </a:r>
            <a:pPr indent="0" marL="0">
              <a:buNone/>
            </a:pPr>
            <a:r>
              <a:rPr lang="en-US" sz="1400" baseline="-25000" dirty="0">
                <a:solidFill>
                  <a:schemeClr val="accent5"/>
                </a:solidFill>
              </a:rPr>
              <a:t>min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 = 0.08</a:t>
            </a:r>
            <a:endParaRPr lang="en-US" sz="1400" dirty="0"/>
          </a:p>
        </p:txBody>
      </p:sp>
      <p:sp>
        <p:nvSpPr>
          <p:cNvPr id="19" name="Op name 1"/>
          <p:cNvSpPr txBox="1"/>
          <p:nvPr/>
        </p:nvSpPr>
        <p:spPr>
          <a:xfrm>
            <a:off x="8412480" y="193852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RASS-48</a:t>
            </a:r>
            <a:endParaRPr lang="en-US" sz="3600" dirty="0"/>
          </a:p>
        </p:txBody>
      </p:sp>
      <p:sp>
        <p:nvSpPr>
          <p:cNvPr id="20" name="Op stat 1"/>
          <p:cNvSpPr txBox="1"/>
          <p:nvPr/>
        </p:nvSpPr>
        <p:spPr>
          <a:xfrm>
            <a:off x="8412480" y="257860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48 scenes · LCB 0.182</a:t>
            </a:r>
            <a:endParaRPr lang="en-US" sz="1500" dirty="0"/>
          </a:p>
        </p:txBody>
      </p:sp>
      <p:sp>
        <p:nvSpPr>
          <p:cNvPr id="21" name="Op use 1"/>
          <p:cNvSpPr txBox="1"/>
          <p:nvPr/>
        </p:nvSpPr>
        <p:spPr>
          <a:xfrm>
            <a:off x="8412480" y="289864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chemeClr val="accent3"/>
                </a:solidFill>
              </a:rPr>
              <a:t>Screening &amp; ablations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The frontier trades scenes for reliability</a:t>
            </a:r>
            <a:endParaRPr lang="en-US" sz="3200" dirty="0"/>
          </a:p>
        </p:txBody>
      </p:sp>
      <p:graphicFrame>
        <p:nvGraphicFramePr>
          <p:cNvPr id="3" name="Frontier chart" descr="Pass rate and Wilson lower bound versus subset size, 48 to 120 scenes"/>
          <p:cNvGraphicFramePr/>
          <p:nvPr/>
        </p:nvGraphicFramePr>
        <p:xfrm>
          <a:off x="548640" y="1325880"/>
          <a:ext cx="731520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X axis"/>
          <p:cNvSpPr/>
          <p:nvPr/>
        </p:nvSpPr>
        <p:spPr>
          <a:xfrm>
            <a:off x="1499616" y="5177333"/>
            <a:ext cx="5852160" cy="0"/>
          </a:xfrm>
          <a:prstGeom prst="line">
            <a:avLst/>
          </a:prstGeom>
          <a:noFill/>
          <a:ln w="12700">
            <a:solidFill>
              <a:srgbClr val="B8C2C8"/>
            </a:solidFill>
            <a:prstDash val="solid"/>
          </a:ln>
        </p:spPr>
      </p:sp>
      <p:sp>
        <p:nvSpPr>
          <p:cNvPr id="5" name="X tick 48"/>
          <p:cNvSpPr txBox="1"/>
          <p:nvPr/>
        </p:nvSpPr>
        <p:spPr>
          <a:xfrm>
            <a:off x="1551867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48</a:t>
            </a:r>
            <a:endParaRPr lang="en-US" sz="1600" dirty="0"/>
          </a:p>
        </p:txBody>
      </p:sp>
      <p:sp>
        <p:nvSpPr>
          <p:cNvPr id="6" name="X tick 60"/>
          <p:cNvSpPr txBox="1"/>
          <p:nvPr/>
        </p:nvSpPr>
        <p:spPr>
          <a:xfrm>
            <a:off x="2387890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60</a:t>
            </a:r>
            <a:endParaRPr lang="en-US" sz="1600" dirty="0"/>
          </a:p>
        </p:txBody>
      </p:sp>
      <p:sp>
        <p:nvSpPr>
          <p:cNvPr id="7" name="X tick 72"/>
          <p:cNvSpPr txBox="1"/>
          <p:nvPr/>
        </p:nvSpPr>
        <p:spPr>
          <a:xfrm>
            <a:off x="3223913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72</a:t>
            </a:r>
            <a:endParaRPr lang="en-US" sz="1600" dirty="0"/>
          </a:p>
        </p:txBody>
      </p:sp>
      <p:sp>
        <p:nvSpPr>
          <p:cNvPr id="8" name="X tick 96"/>
          <p:cNvSpPr txBox="1"/>
          <p:nvPr/>
        </p:nvSpPr>
        <p:spPr>
          <a:xfrm>
            <a:off x="4895959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96</a:t>
            </a:r>
            <a:endParaRPr lang="en-US" sz="1600" dirty="0"/>
          </a:p>
        </p:txBody>
      </p:sp>
      <p:sp>
        <p:nvSpPr>
          <p:cNvPr id="9" name="X tick 120"/>
          <p:cNvSpPr txBox="1"/>
          <p:nvPr/>
        </p:nvSpPr>
        <p:spPr>
          <a:xfrm>
            <a:off x="6568005" y="5250485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120</a:t>
            </a:r>
            <a:endParaRPr lang="en-US" sz="1600" dirty="0"/>
          </a:p>
        </p:txBody>
      </p:sp>
      <p:sp>
        <p:nvSpPr>
          <p:cNvPr id="10" name="X title"/>
          <p:cNvSpPr txBox="1"/>
          <p:nvPr/>
        </p:nvSpPr>
        <p:spPr>
          <a:xfrm>
            <a:off x="1499616" y="5634533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B4752"/>
                </a:solidFill>
              </a:rPr>
              <a:t>Subset size (scenes, balanced generator)</a:t>
            </a:r>
            <a:endParaRPr lang="en-US" sz="1600" dirty="0"/>
          </a:p>
        </p:txBody>
      </p:sp>
      <p:sp>
        <p:nvSpPr>
          <p:cNvPr id="11" name="Label pass"/>
          <p:cNvSpPr txBox="1"/>
          <p:nvPr/>
        </p:nvSpPr>
        <p:spPr>
          <a:xfrm>
            <a:off x="7116645" y="1544879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Pass rate</a:t>
            </a:r>
            <a:endParaRPr lang="en-US" sz="1400" dirty="0"/>
          </a:p>
        </p:txBody>
      </p:sp>
      <p:sp>
        <p:nvSpPr>
          <p:cNvPr id="12" name="Label LCB"/>
          <p:cNvSpPr txBox="1"/>
          <p:nvPr/>
        </p:nvSpPr>
        <p:spPr>
          <a:xfrm>
            <a:off x="7116645" y="204325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Wilson LCB</a:t>
            </a:r>
            <a:endParaRPr lang="en-US" sz="1400" dirty="0"/>
          </a:p>
        </p:txBody>
      </p:sp>
      <p:sp>
        <p:nvSpPr>
          <p:cNvPr id="13" name="Target line 0.08"/>
          <p:cNvSpPr/>
          <p:nvPr/>
        </p:nvSpPr>
        <p:spPr>
          <a:xfrm>
            <a:off x="1499616" y="4250131"/>
            <a:ext cx="5852160" cy="0"/>
          </a:xfrm>
          <a:prstGeom prst="line">
            <a:avLst/>
          </a:prstGeom>
          <a:noFill/>
          <a:ln w="22225">
            <a:solidFill>
              <a:schemeClr val="accent4"/>
            </a:solidFill>
            <a:prstDash val="dash"/>
          </a:ln>
        </p:spPr>
      </p:sp>
      <p:sp>
        <p:nvSpPr>
          <p:cNvPr id="14" name="Target label 0.08"/>
          <p:cNvSpPr txBox="1"/>
          <p:nvPr/>
        </p:nvSpPr>
        <p:spPr>
          <a:xfrm>
            <a:off x="5522976" y="4295851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Target </a:t>
            </a:r>
            <a:pPr algn="r" indent="0" marL="0">
              <a:buNone/>
            </a:pPr>
            <a:r>
              <a:rPr lang="en-US" sz="1400" b="1" i="1" dirty="0">
                <a:solidFill>
                  <a:schemeClr val="accent4"/>
                </a:solidFill>
              </a:rPr>
              <a:t>p</a:t>
            </a:r>
            <a:pPr algn="r" indent="0" marL="0">
              <a:buNone/>
            </a:pPr>
            <a:r>
              <a:rPr lang="en-US" sz="1400" b="1" baseline="-25000" dirty="0">
                <a:solidFill>
                  <a:schemeClr val="accent4"/>
                </a:solidFill>
              </a:rPr>
              <a:t>min</a:t>
            </a:r>
            <a:pPr algn="r"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 = 0.08</a:t>
            </a:r>
            <a:endParaRPr lang="en-US" sz="1400" dirty="0"/>
          </a:p>
        </p:txBody>
      </p:sp>
      <p:sp>
        <p:nvSpPr>
          <p:cNvPr id="15" name="Target line 0.2"/>
          <p:cNvSpPr/>
          <p:nvPr/>
        </p:nvSpPr>
        <p:spPr>
          <a:xfrm>
            <a:off x="1499616" y="2859329"/>
            <a:ext cx="5852160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</a:ln>
        </p:spPr>
      </p:sp>
      <p:sp>
        <p:nvSpPr>
          <p:cNvPr id="16" name="Target label 0.2"/>
          <p:cNvSpPr txBox="1"/>
          <p:nvPr/>
        </p:nvSpPr>
        <p:spPr>
          <a:xfrm>
            <a:off x="5522976" y="2905049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Target </a:t>
            </a:r>
            <a:pPr algn="r"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p</a:t>
            </a:r>
            <a:pPr algn="r" indent="0" marL="0">
              <a:buNone/>
            </a:pPr>
            <a:r>
              <a:rPr lang="en-US" sz="1400" b="1" baseline="-25000" dirty="0">
                <a:solidFill>
                  <a:schemeClr val="tx1"/>
                </a:solidFill>
              </a:rPr>
              <a:t>min</a:t>
            </a:r>
            <a:pPr algn="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 = 0.20</a:t>
            </a:r>
            <a:endParaRPr lang="en-US" sz="1400" dirty="0"/>
          </a:p>
        </p:txBody>
      </p:sp>
      <p:sp>
        <p:nvSpPr>
          <p:cNvPr id="17" name="Ring 96"/>
          <p:cNvSpPr/>
          <p:nvPr/>
        </p:nvSpPr>
        <p:spPr>
          <a:xfrm>
            <a:off x="5042263" y="2164682"/>
            <a:ext cx="438912" cy="438912"/>
          </a:xfrm>
          <a:prstGeom prst="ellipse">
            <a:avLst/>
          </a:prstGeom>
          <a:ln w="31750">
            <a:solidFill>
              <a:schemeClr val="accent2"/>
            </a:solidFill>
            <a:prstDash val="solid"/>
          </a:ln>
        </p:spPr>
      </p:sp>
      <p:sp>
        <p:nvSpPr>
          <p:cNvPr id="18" name="Ring label 96"/>
          <p:cNvSpPr txBox="1"/>
          <p:nvPr/>
        </p:nvSpPr>
        <p:spPr>
          <a:xfrm>
            <a:off x="5627479" y="245729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First LCB ≥ 0.20</a:t>
            </a:r>
            <a:endParaRPr lang="en-US" sz="1400" dirty="0"/>
          </a:p>
        </p:txBody>
      </p:sp>
      <p:sp>
        <p:nvSpPr>
          <p:cNvPr id="19" name="Operating point 1"/>
          <p:cNvSpPr/>
          <p:nvPr/>
        </p:nvSpPr>
        <p:spPr>
          <a:xfrm>
            <a:off x="8138160" y="1417320"/>
            <a:ext cx="3502152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20" name="Op target 1"/>
          <p:cNvSpPr txBox="1"/>
          <p:nvPr/>
        </p:nvSpPr>
        <p:spPr>
          <a:xfrm>
            <a:off x="8412480" y="161848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Target </a:t>
            </a:r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p</a:t>
            </a:r>
            <a:pPr indent="0" marL="0">
              <a:buNone/>
            </a:pPr>
            <a:r>
              <a:rPr lang="en-US" sz="1400" baseline="-25000" dirty="0">
                <a:solidFill>
                  <a:schemeClr val="accent4"/>
                </a:solidFill>
              </a:rPr>
              <a:t>min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 = 0.08</a:t>
            </a:r>
            <a:endParaRPr lang="en-US" sz="1400" dirty="0"/>
          </a:p>
        </p:txBody>
      </p:sp>
      <p:sp>
        <p:nvSpPr>
          <p:cNvPr id="21" name="Op name 1"/>
          <p:cNvSpPr txBox="1"/>
          <p:nvPr/>
        </p:nvSpPr>
        <p:spPr>
          <a:xfrm>
            <a:off x="8412480" y="193852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4"/>
                </a:solidFill>
              </a:rPr>
              <a:t>RASS-48</a:t>
            </a:r>
            <a:endParaRPr lang="en-US" sz="3600" dirty="0"/>
          </a:p>
        </p:txBody>
      </p:sp>
      <p:sp>
        <p:nvSpPr>
          <p:cNvPr id="22" name="Op stat 1"/>
          <p:cNvSpPr txBox="1"/>
          <p:nvPr/>
        </p:nvSpPr>
        <p:spPr>
          <a:xfrm>
            <a:off x="8412480" y="257860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48 scenes · LCB 0.182</a:t>
            </a:r>
            <a:endParaRPr lang="en-US" sz="1500" dirty="0"/>
          </a:p>
        </p:txBody>
      </p:sp>
      <p:sp>
        <p:nvSpPr>
          <p:cNvPr id="23" name="Op use 1"/>
          <p:cNvSpPr txBox="1"/>
          <p:nvPr/>
        </p:nvSpPr>
        <p:spPr>
          <a:xfrm>
            <a:off x="8412480" y="289864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chemeClr val="accent4"/>
                </a:solidFill>
              </a:rPr>
              <a:t>Screening &amp; ablations</a:t>
            </a:r>
            <a:endParaRPr lang="en-US" sz="1500" dirty="0"/>
          </a:p>
        </p:txBody>
      </p:sp>
      <p:sp>
        <p:nvSpPr>
          <p:cNvPr id="24" name="Operating point 2"/>
          <p:cNvSpPr/>
          <p:nvPr/>
        </p:nvSpPr>
        <p:spPr>
          <a:xfrm>
            <a:off x="8138160" y="3703320"/>
            <a:ext cx="3502152" cy="205740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25" name="Op target 2"/>
          <p:cNvSpPr txBox="1"/>
          <p:nvPr/>
        </p:nvSpPr>
        <p:spPr>
          <a:xfrm>
            <a:off x="8412480" y="390448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Target </a:t>
            </a:r>
            <a:pPr indent="0" marL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p</a:t>
            </a:r>
            <a:pPr indent="0" marL="0">
              <a:buNone/>
            </a:pPr>
            <a:r>
              <a:rPr lang="en-US" sz="1400" baseline="-25000" dirty="0">
                <a:solidFill>
                  <a:schemeClr val="accent5"/>
                </a:solidFill>
              </a:rPr>
              <a:t>min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 = 0.20</a:t>
            </a:r>
            <a:endParaRPr lang="en-US" sz="1400" dirty="0"/>
          </a:p>
        </p:txBody>
      </p:sp>
      <p:sp>
        <p:nvSpPr>
          <p:cNvPr id="26" name="Op name 2"/>
          <p:cNvSpPr txBox="1"/>
          <p:nvPr/>
        </p:nvSpPr>
        <p:spPr>
          <a:xfrm>
            <a:off x="8412480" y="4224528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RASS-96</a:t>
            </a:r>
            <a:endParaRPr lang="en-US" sz="3600" dirty="0"/>
          </a:p>
        </p:txBody>
      </p:sp>
      <p:sp>
        <p:nvSpPr>
          <p:cNvPr id="27" name="Op stat 2"/>
          <p:cNvSpPr txBox="1"/>
          <p:nvPr/>
        </p:nvSpPr>
        <p:spPr>
          <a:xfrm>
            <a:off x="8412480" y="486460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96 scenes · LCB 0.241</a:t>
            </a:r>
            <a:endParaRPr lang="en-US" sz="1500" dirty="0"/>
          </a:p>
        </p:txBody>
      </p:sp>
      <p:sp>
        <p:nvSpPr>
          <p:cNvPr id="28" name="Op use 2"/>
          <p:cNvSpPr txBox="1"/>
          <p:nvPr/>
        </p:nvSpPr>
        <p:spPr>
          <a:xfrm>
            <a:off x="8412480" y="518464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chemeClr val="accent3"/>
                </a:solidFill>
              </a:rPr>
              <a:t>Compact reporting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RASS-48 passes the global audit with 73× fewer scenes</a:t>
            </a:r>
            <a:endParaRPr lang="en-US" sz="3200" dirty="0"/>
          </a:p>
        </p:txBody>
      </p:sp>
      <p:sp>
        <p:nvSpPr>
          <p:cNvPr id="3" name="Margin header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Share of each tolerance that RASS-48 uses</a:t>
            </a:r>
            <a:endParaRPr lang="en-US" sz="1800" dirty="0"/>
          </a:p>
        </p:txBody>
      </p:sp>
      <p:graphicFrame>
        <p:nvGraphicFramePr>
          <p:cNvPr id="4" name="Margin chart" descr="Bar chart: all six constraints use less than 100% of their tolerance; largest is LPIPS KS at 80%"/>
          <p:cNvGraphicFramePr/>
          <p:nvPr/>
        </p:nvGraphicFramePr>
        <p:xfrm>
          <a:off x="548640" y="1828800"/>
          <a:ext cx="731520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Limit line"/>
          <p:cNvSpPr/>
          <p:nvPr/>
        </p:nvSpPr>
        <p:spPr>
          <a:xfrm>
            <a:off x="6912864" y="1909267"/>
            <a:ext cx="0" cy="3862426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dash"/>
          </a:ln>
        </p:spPr>
      </p:sp>
      <p:sp>
        <p:nvSpPr>
          <p:cNvPr id="6" name="Limit label"/>
          <p:cNvSpPr txBox="1"/>
          <p:nvPr/>
        </p:nvSpPr>
        <p:spPr>
          <a:xfrm>
            <a:off x="7004304" y="1874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Limit</a:t>
            </a:r>
            <a:endParaRPr lang="en-US" sz="1400" dirty="0"/>
          </a:p>
        </p:txBody>
      </p:sp>
      <p:sp>
        <p:nvSpPr>
          <p:cNvPr id="7" name="Stat 73x"/>
          <p:cNvSpPr txBox="1"/>
          <p:nvPr/>
        </p:nvSpPr>
        <p:spPr>
          <a:xfrm>
            <a:off x="8321040" y="1600200"/>
            <a:ext cx="33192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chemeClr val="accent1"/>
                </a:solidFill>
              </a:rPr>
              <a:t>73×</a:t>
            </a:r>
            <a:endParaRPr lang="en-US" sz="8000" dirty="0"/>
          </a:p>
        </p:txBody>
      </p:sp>
      <p:sp>
        <p:nvSpPr>
          <p:cNvPr id="8" name="Stat 73x label"/>
          <p:cNvSpPr txBox="1"/>
          <p:nvPr/>
        </p:nvSpPr>
        <p:spPr>
          <a:xfrm>
            <a:off x="8321040" y="2788920"/>
            <a:ext cx="3319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fewer scenes: 3,521 → 48</a:t>
            </a:r>
            <a:endParaRPr lang="en-US" sz="2000" dirty="0"/>
          </a:p>
        </p:txBody>
      </p:sp>
      <p:sp>
        <p:nvSpPr>
          <p:cNvPr id="9" name="Regime note"/>
          <p:cNvSpPr txBox="1"/>
          <p:nvPr/>
        </p:nvSpPr>
        <p:spPr>
          <a:xfrm>
            <a:off x="8321040" y="32918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8 scenes from each of the 6 descriptor regimes</a:t>
            </a:r>
            <a:endParaRPr lang="en-US" sz="1600" dirty="0"/>
          </a:p>
        </p:txBody>
      </p:sp>
      <p:sp>
        <p:nvSpPr>
          <p:cNvPr id="10" name="Pass card"/>
          <p:cNvSpPr/>
          <p:nvPr/>
        </p:nvSpPr>
        <p:spPr>
          <a:xfrm>
            <a:off x="8321040" y="4251960"/>
            <a:ext cx="3319272" cy="6858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</p:sp>
      <p:pic>
        <p:nvPicPr>
          <p:cNvPr id="11" name="Image 0" descr="Joint pas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407408"/>
            <a:ext cx="365760" cy="365760"/>
          </a:xfrm>
          <a:prstGeom prst="rect">
            <a:avLst/>
          </a:prstGeom>
        </p:spPr>
      </p:pic>
      <p:sp>
        <p:nvSpPr>
          <p:cNvPr id="12" name="Pass label"/>
          <p:cNvSpPr txBox="1"/>
          <p:nvPr/>
        </p:nvSpPr>
        <p:spPr>
          <a:xfrm>
            <a:off x="9006840" y="425196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Joint pass, all six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One audit covers more methods, generators, and datasets</a:t>
            </a:r>
            <a:endParaRPr lang="en-US" sz="3200" dirty="0"/>
          </a:p>
        </p:txBody>
      </p:sp>
      <p:sp>
        <p:nvSpPr>
          <p:cNvPr id="3" name="Ext card 1"/>
          <p:cNvSpPr/>
          <p:nvPr/>
        </p:nvSpPr>
        <p:spPr>
          <a:xfrm>
            <a:off x="548640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4" name="Ext icon bg 1"/>
          <p:cNvSpPr/>
          <p:nvPr/>
        </p:nvSpPr>
        <p:spPr>
          <a:xfrm>
            <a:off x="822960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RASS-96 passes the 3- and 4-method audi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783080"/>
            <a:ext cx="274320" cy="274320"/>
          </a:xfrm>
          <a:prstGeom prst="rect">
            <a:avLst/>
          </a:prstGeom>
        </p:spPr>
      </p:pic>
      <p:sp>
        <p:nvSpPr>
          <p:cNvPr id="6" name="Ext head 1"/>
          <p:cNvSpPr txBox="1"/>
          <p:nvPr/>
        </p:nvSpPr>
        <p:spPr>
          <a:xfrm>
            <a:off x="1508760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RASS-96 passes the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3- and 4-method audits</a:t>
            </a:r>
            <a:endParaRPr lang="en-US" sz="1600" dirty="0"/>
          </a:p>
        </p:txBody>
      </p:sp>
      <p:sp>
        <p:nvSpPr>
          <p:cNvPr id="7" name="Ext card 2"/>
          <p:cNvSpPr/>
          <p:nvPr/>
        </p:nvSpPr>
        <p:spPr>
          <a:xfrm>
            <a:off x="4338828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8" name="Ext icon bg 2"/>
          <p:cNvSpPr/>
          <p:nvPr/>
        </p:nvSpPr>
        <p:spPr>
          <a:xfrm>
            <a:off x="4613148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Any candidate generator plugs i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1783080"/>
            <a:ext cx="274320" cy="274320"/>
          </a:xfrm>
          <a:prstGeom prst="rect">
            <a:avLst/>
          </a:prstGeom>
        </p:spPr>
      </p:pic>
      <p:sp>
        <p:nvSpPr>
          <p:cNvPr id="10" name="Ext head 2"/>
          <p:cNvSpPr txBox="1"/>
          <p:nvPr/>
        </p:nvSpPr>
        <p:spPr>
          <a:xfrm>
            <a:off x="5298948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Any candidate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generator plugs in</a:t>
            </a:r>
            <a:endParaRPr lang="en-US" sz="1600" dirty="0"/>
          </a:p>
        </p:txBody>
      </p:sp>
      <p:sp>
        <p:nvSpPr>
          <p:cNvPr id="11" name="Ext card 3"/>
          <p:cNvSpPr/>
          <p:nvPr/>
        </p:nvSpPr>
        <p:spPr>
          <a:xfrm>
            <a:off x="8129016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12" name="Ext icon bg 3"/>
          <p:cNvSpPr/>
          <p:nvPr/>
        </p:nvSpPr>
        <p:spPr>
          <a:xfrm>
            <a:off x="8403336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The protocol transfers to DL3DV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496" y="1783080"/>
            <a:ext cx="274320" cy="274320"/>
          </a:xfrm>
          <a:prstGeom prst="rect">
            <a:avLst/>
          </a:prstGeom>
        </p:spPr>
      </p:pic>
      <p:sp>
        <p:nvSpPr>
          <p:cNvPr id="14" name="Ext head 3"/>
          <p:cNvSpPr txBox="1"/>
          <p:nvPr/>
        </p:nvSpPr>
        <p:spPr>
          <a:xfrm>
            <a:off x="9089136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protocol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transfers to DL3DV</a:t>
            </a:r>
            <a:endParaRPr lang="en-US" sz="1600" dirty="0"/>
          </a:p>
        </p:txBody>
      </p:sp>
      <p:sp>
        <p:nvSpPr>
          <p:cNvPr id="15" name="MM sub"/>
          <p:cNvSpPr txBox="1"/>
          <p:nvPr/>
        </p:nvSpPr>
        <p:spPr>
          <a:xfrm>
            <a:off x="822960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Constraints passed in joint audits</a:t>
            </a:r>
            <a:endParaRPr lang="en-US" sz="1500" dirty="0"/>
          </a:p>
        </p:txBody>
      </p:sp>
      <p:graphicFrame>
        <p:nvGraphicFramePr>
          <p:cNvPr id="9" name="MM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880360"/>
          <a:ext cx="2962656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024128"/>
                <a:gridCol w="1024128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3 methods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+ nerfacto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4"/>
                          </a:solidFill>
                        </a:rPr>
                        <a:t>RASS-48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14/16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19/22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RASS-96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16/16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22/22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7" name="MM tick 1"/>
          <p:cNvSpPr txBox="1"/>
          <p:nvPr/>
        </p:nvSpPr>
        <p:spPr>
          <a:xfrm>
            <a:off x="2688336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8" name="MM tick 2"/>
          <p:cNvSpPr txBox="1"/>
          <p:nvPr/>
        </p:nvSpPr>
        <p:spPr>
          <a:xfrm>
            <a:off x="3712464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9" name="MM desc"/>
          <p:cNvSpPr txBox="1"/>
          <p:nvPr/>
        </p:nvSpPr>
        <p:spPr>
          <a:xfrm>
            <a:off x="822960" y="470916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So RASS-96 is our subset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 reported results.</a:t>
            </a:r>
            <a:endParaRPr lang="en-US" sz="1500" dirty="0"/>
          </a:p>
        </p:txBody>
      </p:sp>
      <p:sp>
        <p:nvSpPr>
          <p:cNvPr id="20" name="Gen sub"/>
          <p:cNvSpPr txBox="1"/>
          <p:nvPr/>
        </p:nvSpPr>
        <p:spPr>
          <a:xfrm>
            <a:off x="4613148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Smallest certified size (scenes)</a:t>
            </a:r>
            <a:endParaRPr lang="en-US" sz="1500" dirty="0"/>
          </a:p>
        </p:txBody>
      </p:sp>
      <p:graphicFrame>
        <p:nvGraphicFramePr>
          <p:cNvPr id="21" name="Generator chart" descr="Smallest certified subset size: facility location 36, balanced 48, random 48"/>
          <p:cNvGraphicFramePr/>
          <p:nvPr/>
        </p:nvGraphicFramePr>
        <p:xfrm>
          <a:off x="4475988" y="2834640"/>
          <a:ext cx="324612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2" name="Gen kcenter"/>
          <p:cNvSpPr txBox="1"/>
          <p:nvPr/>
        </p:nvSpPr>
        <p:spPr>
          <a:xfrm>
            <a:off x="4613148" y="45262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27A00"/>
                </a:solidFill>
              </a:rPr>
              <a:t>✗ </a:t>
            </a:r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k-center fails up to 96</a:t>
            </a:r>
            <a:endParaRPr lang="en-US" sz="1500" dirty="0"/>
          </a:p>
        </p:txBody>
      </p:sp>
      <p:sp>
        <p:nvSpPr>
          <p:cNvPr id="23" name="Gen note"/>
          <p:cNvSpPr txBox="1"/>
          <p:nvPr/>
        </p:nvSpPr>
        <p:spPr>
          <a:xfrm>
            <a:off x="4613148" y="49377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Balanced also passes at 36 on an extended grid.</a:t>
            </a:r>
            <a:endParaRPr lang="en-US" sz="1400" dirty="0"/>
          </a:p>
        </p:txBody>
      </p:sp>
      <p:sp>
        <p:nvSpPr>
          <p:cNvPr id="24" name="DL3DV stat"/>
          <p:cNvSpPr txBox="1"/>
          <p:nvPr/>
        </p:nvSpPr>
        <p:spPr>
          <a:xfrm>
            <a:off x="8403336" y="242316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64</a:t>
            </a:r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 / 140</a:t>
            </a:r>
            <a:endParaRPr lang="en-US" sz="6000" dirty="0"/>
          </a:p>
        </p:txBody>
      </p:sp>
      <p:sp>
        <p:nvSpPr>
          <p:cNvPr id="25" name="DL3DV desc"/>
          <p:cNvSpPr txBox="1"/>
          <p:nvPr/>
        </p:nvSpPr>
        <p:spPr>
          <a:xfrm>
            <a:off x="8403336" y="347472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DL3DV scenes certified for four methods (32 for one)</a:t>
            </a:r>
            <a:endParaRPr lang="en-US" sz="1500" dirty="0"/>
          </a:p>
        </p:txBody>
      </p:sp>
      <p:sp>
        <p:nvSpPr>
          <p:cNvPr id="26" name="DL3DV note"/>
          <p:cNvSpPr txBox="1"/>
          <p:nvPr/>
        </p:nvSpPr>
        <p:spPr>
          <a:xfrm>
            <a:off x="8403336" y="434340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Contract re-declared for DL3DV; proportional allocation, added post hoc.</a:t>
            </a:r>
            <a:endParaRPr lang="en-US" sz="1400" dirty="0"/>
          </a:p>
        </p:txBody>
      </p:sp>
      <p:sp>
        <p:nvSpPr>
          <p:cNvPr id="27" name="Fade 2"/>
          <p:cNvSpPr/>
          <p:nvPr/>
        </p:nvSpPr>
        <p:spPr>
          <a:xfrm>
            <a:off x="4338828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8" name="Fade 3"/>
          <p:cNvSpPr/>
          <p:nvPr/>
        </p:nvSpPr>
        <p:spPr>
          <a:xfrm>
            <a:off x="8129016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One audit covers more methods, generators, and datasets</a:t>
            </a:r>
            <a:endParaRPr lang="en-US" sz="3200" dirty="0"/>
          </a:p>
        </p:txBody>
      </p:sp>
      <p:sp>
        <p:nvSpPr>
          <p:cNvPr id="3" name="Ext card 1"/>
          <p:cNvSpPr/>
          <p:nvPr/>
        </p:nvSpPr>
        <p:spPr>
          <a:xfrm>
            <a:off x="548640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4" name="Ext icon bg 1"/>
          <p:cNvSpPr/>
          <p:nvPr/>
        </p:nvSpPr>
        <p:spPr>
          <a:xfrm>
            <a:off x="822960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RASS-96 passes the 3- and 4-method audi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783080"/>
            <a:ext cx="274320" cy="274320"/>
          </a:xfrm>
          <a:prstGeom prst="rect">
            <a:avLst/>
          </a:prstGeom>
        </p:spPr>
      </p:pic>
      <p:sp>
        <p:nvSpPr>
          <p:cNvPr id="6" name="Ext head 1"/>
          <p:cNvSpPr txBox="1"/>
          <p:nvPr/>
        </p:nvSpPr>
        <p:spPr>
          <a:xfrm>
            <a:off x="1508760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RASS-96 passes the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3- and 4-method audits</a:t>
            </a:r>
            <a:endParaRPr lang="en-US" sz="1600" dirty="0"/>
          </a:p>
        </p:txBody>
      </p:sp>
      <p:sp>
        <p:nvSpPr>
          <p:cNvPr id="7" name="Ext card 2"/>
          <p:cNvSpPr/>
          <p:nvPr/>
        </p:nvSpPr>
        <p:spPr>
          <a:xfrm>
            <a:off x="4338828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8" name="Ext icon bg 2"/>
          <p:cNvSpPr/>
          <p:nvPr/>
        </p:nvSpPr>
        <p:spPr>
          <a:xfrm>
            <a:off x="4613148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Any candidate generator plugs i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1783080"/>
            <a:ext cx="274320" cy="274320"/>
          </a:xfrm>
          <a:prstGeom prst="rect">
            <a:avLst/>
          </a:prstGeom>
        </p:spPr>
      </p:pic>
      <p:sp>
        <p:nvSpPr>
          <p:cNvPr id="10" name="Ext head 2"/>
          <p:cNvSpPr txBox="1"/>
          <p:nvPr/>
        </p:nvSpPr>
        <p:spPr>
          <a:xfrm>
            <a:off x="5298948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Any candidate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generator plugs in</a:t>
            </a:r>
            <a:endParaRPr lang="en-US" sz="1600" dirty="0"/>
          </a:p>
        </p:txBody>
      </p:sp>
      <p:sp>
        <p:nvSpPr>
          <p:cNvPr id="11" name="Ext card 3"/>
          <p:cNvSpPr/>
          <p:nvPr/>
        </p:nvSpPr>
        <p:spPr>
          <a:xfrm>
            <a:off x="8129016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12" name="Ext icon bg 3"/>
          <p:cNvSpPr/>
          <p:nvPr/>
        </p:nvSpPr>
        <p:spPr>
          <a:xfrm>
            <a:off x="8403336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The protocol transfers to DL3DV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496" y="1783080"/>
            <a:ext cx="274320" cy="274320"/>
          </a:xfrm>
          <a:prstGeom prst="rect">
            <a:avLst/>
          </a:prstGeom>
        </p:spPr>
      </p:pic>
      <p:sp>
        <p:nvSpPr>
          <p:cNvPr id="14" name="Ext head 3"/>
          <p:cNvSpPr txBox="1"/>
          <p:nvPr/>
        </p:nvSpPr>
        <p:spPr>
          <a:xfrm>
            <a:off x="9089136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protocol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transfers to DL3DV</a:t>
            </a:r>
            <a:endParaRPr lang="en-US" sz="1600" dirty="0"/>
          </a:p>
        </p:txBody>
      </p:sp>
      <p:sp>
        <p:nvSpPr>
          <p:cNvPr id="15" name="MM sub"/>
          <p:cNvSpPr txBox="1"/>
          <p:nvPr/>
        </p:nvSpPr>
        <p:spPr>
          <a:xfrm>
            <a:off x="822960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Constraints passed in joint audits</a:t>
            </a:r>
            <a:endParaRPr lang="en-US" sz="1500" dirty="0"/>
          </a:p>
        </p:txBody>
      </p:sp>
      <p:graphicFrame>
        <p:nvGraphicFramePr>
          <p:cNvPr id="10" name="MM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880360"/>
          <a:ext cx="2962656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024128"/>
                <a:gridCol w="1024128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3 methods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+ nerfacto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4"/>
                          </a:solidFill>
                        </a:rPr>
                        <a:t>RASS-48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14/16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19/22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RASS-96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16/16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22/22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7" name="MM tick 1"/>
          <p:cNvSpPr txBox="1"/>
          <p:nvPr/>
        </p:nvSpPr>
        <p:spPr>
          <a:xfrm>
            <a:off x="2688336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8" name="MM tick 2"/>
          <p:cNvSpPr txBox="1"/>
          <p:nvPr/>
        </p:nvSpPr>
        <p:spPr>
          <a:xfrm>
            <a:off x="3712464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9" name="MM desc"/>
          <p:cNvSpPr txBox="1"/>
          <p:nvPr/>
        </p:nvSpPr>
        <p:spPr>
          <a:xfrm>
            <a:off x="822960" y="470916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So RASS-96 is our subset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 reported results.</a:t>
            </a:r>
            <a:endParaRPr lang="en-US" sz="1500" dirty="0"/>
          </a:p>
        </p:txBody>
      </p:sp>
      <p:sp>
        <p:nvSpPr>
          <p:cNvPr id="20" name="Gen sub"/>
          <p:cNvSpPr txBox="1"/>
          <p:nvPr/>
        </p:nvSpPr>
        <p:spPr>
          <a:xfrm>
            <a:off x="4613148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Smallest certified size (scenes)</a:t>
            </a:r>
            <a:endParaRPr lang="en-US" sz="1500" dirty="0"/>
          </a:p>
        </p:txBody>
      </p:sp>
      <p:graphicFrame>
        <p:nvGraphicFramePr>
          <p:cNvPr id="21" name="Generator chart" descr="Smallest certified subset size: facility location 36, balanced 48, random 48"/>
          <p:cNvGraphicFramePr/>
          <p:nvPr/>
        </p:nvGraphicFramePr>
        <p:xfrm>
          <a:off x="4475988" y="2834640"/>
          <a:ext cx="324612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2" name="Gen kcenter"/>
          <p:cNvSpPr txBox="1"/>
          <p:nvPr/>
        </p:nvSpPr>
        <p:spPr>
          <a:xfrm>
            <a:off x="4613148" y="45262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27A00"/>
                </a:solidFill>
              </a:rPr>
              <a:t>✗ </a:t>
            </a:r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k-center fails up to 96</a:t>
            </a:r>
            <a:endParaRPr lang="en-US" sz="1500" dirty="0"/>
          </a:p>
        </p:txBody>
      </p:sp>
      <p:sp>
        <p:nvSpPr>
          <p:cNvPr id="23" name="Gen note"/>
          <p:cNvSpPr txBox="1"/>
          <p:nvPr/>
        </p:nvSpPr>
        <p:spPr>
          <a:xfrm>
            <a:off x="4613148" y="49377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Balanced also passes at 36 on an extended grid.</a:t>
            </a:r>
            <a:endParaRPr lang="en-US" sz="1400" dirty="0"/>
          </a:p>
        </p:txBody>
      </p:sp>
      <p:sp>
        <p:nvSpPr>
          <p:cNvPr id="24" name="DL3DV stat"/>
          <p:cNvSpPr txBox="1"/>
          <p:nvPr/>
        </p:nvSpPr>
        <p:spPr>
          <a:xfrm>
            <a:off x="8403336" y="242316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64</a:t>
            </a:r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 / 140</a:t>
            </a:r>
            <a:endParaRPr lang="en-US" sz="6000" dirty="0"/>
          </a:p>
        </p:txBody>
      </p:sp>
      <p:sp>
        <p:nvSpPr>
          <p:cNvPr id="25" name="DL3DV desc"/>
          <p:cNvSpPr txBox="1"/>
          <p:nvPr/>
        </p:nvSpPr>
        <p:spPr>
          <a:xfrm>
            <a:off x="8403336" y="347472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DL3DV scenes certified for four methods (32 for one)</a:t>
            </a:r>
            <a:endParaRPr lang="en-US" sz="1500" dirty="0"/>
          </a:p>
        </p:txBody>
      </p:sp>
      <p:sp>
        <p:nvSpPr>
          <p:cNvPr id="26" name="DL3DV note"/>
          <p:cNvSpPr txBox="1"/>
          <p:nvPr/>
        </p:nvSpPr>
        <p:spPr>
          <a:xfrm>
            <a:off x="8403336" y="434340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Contract re-declared for DL3DV; proportional allocation, added post hoc.</a:t>
            </a:r>
            <a:endParaRPr lang="en-US" sz="1400" dirty="0"/>
          </a:p>
        </p:txBody>
      </p:sp>
      <p:sp>
        <p:nvSpPr>
          <p:cNvPr id="27" name="Fade 1"/>
          <p:cNvSpPr/>
          <p:nvPr/>
        </p:nvSpPr>
        <p:spPr>
          <a:xfrm>
            <a:off x="548640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8" name="Fade 3"/>
          <p:cNvSpPr/>
          <p:nvPr/>
        </p:nvSpPr>
        <p:spPr>
          <a:xfrm>
            <a:off x="8129016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One audit covers more methods, generators, and datasets</a:t>
            </a:r>
            <a:endParaRPr lang="en-US" sz="3200" dirty="0"/>
          </a:p>
        </p:txBody>
      </p:sp>
      <p:sp>
        <p:nvSpPr>
          <p:cNvPr id="3" name="Ext card 1"/>
          <p:cNvSpPr/>
          <p:nvPr/>
        </p:nvSpPr>
        <p:spPr>
          <a:xfrm>
            <a:off x="548640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4" name="Ext icon bg 1"/>
          <p:cNvSpPr/>
          <p:nvPr/>
        </p:nvSpPr>
        <p:spPr>
          <a:xfrm>
            <a:off x="822960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RASS-96 passes the 3- and 4-method audi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783080"/>
            <a:ext cx="274320" cy="274320"/>
          </a:xfrm>
          <a:prstGeom prst="rect">
            <a:avLst/>
          </a:prstGeom>
        </p:spPr>
      </p:pic>
      <p:sp>
        <p:nvSpPr>
          <p:cNvPr id="6" name="Ext head 1"/>
          <p:cNvSpPr txBox="1"/>
          <p:nvPr/>
        </p:nvSpPr>
        <p:spPr>
          <a:xfrm>
            <a:off x="1508760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RASS-96 passes the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3- and 4-method audits</a:t>
            </a:r>
            <a:endParaRPr lang="en-US" sz="1600" dirty="0"/>
          </a:p>
        </p:txBody>
      </p:sp>
      <p:sp>
        <p:nvSpPr>
          <p:cNvPr id="7" name="Ext card 2"/>
          <p:cNvSpPr/>
          <p:nvPr/>
        </p:nvSpPr>
        <p:spPr>
          <a:xfrm>
            <a:off x="4338828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8" name="Ext icon bg 2"/>
          <p:cNvSpPr/>
          <p:nvPr/>
        </p:nvSpPr>
        <p:spPr>
          <a:xfrm>
            <a:off x="4613148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Any candidate generator plugs i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1783080"/>
            <a:ext cx="274320" cy="274320"/>
          </a:xfrm>
          <a:prstGeom prst="rect">
            <a:avLst/>
          </a:prstGeom>
        </p:spPr>
      </p:pic>
      <p:sp>
        <p:nvSpPr>
          <p:cNvPr id="10" name="Ext head 2"/>
          <p:cNvSpPr txBox="1"/>
          <p:nvPr/>
        </p:nvSpPr>
        <p:spPr>
          <a:xfrm>
            <a:off x="5298948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Any candidate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generator plugs in</a:t>
            </a:r>
            <a:endParaRPr lang="en-US" sz="1600" dirty="0"/>
          </a:p>
        </p:txBody>
      </p:sp>
      <p:sp>
        <p:nvSpPr>
          <p:cNvPr id="11" name="Ext card 3"/>
          <p:cNvSpPr/>
          <p:nvPr/>
        </p:nvSpPr>
        <p:spPr>
          <a:xfrm>
            <a:off x="8129016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</p:sp>
      <p:sp>
        <p:nvSpPr>
          <p:cNvPr id="12" name="Ext icon bg 3"/>
          <p:cNvSpPr/>
          <p:nvPr/>
        </p:nvSpPr>
        <p:spPr>
          <a:xfrm>
            <a:off x="8403336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The protocol transfers to DL3DV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496" y="1783080"/>
            <a:ext cx="274320" cy="274320"/>
          </a:xfrm>
          <a:prstGeom prst="rect">
            <a:avLst/>
          </a:prstGeom>
        </p:spPr>
      </p:pic>
      <p:sp>
        <p:nvSpPr>
          <p:cNvPr id="14" name="Ext head 3"/>
          <p:cNvSpPr txBox="1"/>
          <p:nvPr/>
        </p:nvSpPr>
        <p:spPr>
          <a:xfrm>
            <a:off x="9089136" y="157276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protocol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transfers to DL3DV</a:t>
            </a:r>
            <a:endParaRPr lang="en-US" sz="1600" dirty="0"/>
          </a:p>
        </p:txBody>
      </p:sp>
      <p:sp>
        <p:nvSpPr>
          <p:cNvPr id="15" name="MM sub"/>
          <p:cNvSpPr txBox="1"/>
          <p:nvPr/>
        </p:nvSpPr>
        <p:spPr>
          <a:xfrm>
            <a:off x="822960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Constraints passed in joint audits</a:t>
            </a:r>
            <a:endParaRPr lang="en-US" sz="1500" dirty="0"/>
          </a:p>
        </p:txBody>
      </p:sp>
      <p:graphicFrame>
        <p:nvGraphicFramePr>
          <p:cNvPr id="11" name="MM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880360"/>
          <a:ext cx="2962656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024128"/>
                <a:gridCol w="1024128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3 methods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4"/>
                          </a:solidFill>
                        </a:rPr>
                        <a:t>+ nerfacto</a:t>
                      </a:r>
                      <a:endParaRPr lang="en-US" sz="1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4"/>
                          </a:solidFill>
                        </a:rPr>
                        <a:t>RASS-48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14/16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19/22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RASS-96</a:t>
                      </a:r>
                      <a:endParaRPr lang="en-US" sz="15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16/16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22/22</a:t>
                      </a:r>
                      <a:endParaRPr lang="en-US" sz="2400" dirty="0"/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7" name="MM tick 1"/>
          <p:cNvSpPr txBox="1"/>
          <p:nvPr/>
        </p:nvSpPr>
        <p:spPr>
          <a:xfrm>
            <a:off x="2688336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8" name="MM tick 2"/>
          <p:cNvSpPr txBox="1"/>
          <p:nvPr/>
        </p:nvSpPr>
        <p:spPr>
          <a:xfrm>
            <a:off x="3712464" y="3867912"/>
            <a:ext cx="182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✓</a:t>
            </a:r>
            <a:endParaRPr lang="en-US" sz="1600" dirty="0"/>
          </a:p>
        </p:txBody>
      </p:sp>
      <p:sp>
        <p:nvSpPr>
          <p:cNvPr id="19" name="MM desc"/>
          <p:cNvSpPr txBox="1"/>
          <p:nvPr/>
        </p:nvSpPr>
        <p:spPr>
          <a:xfrm>
            <a:off x="822960" y="470916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So RASS-96 is our subset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 reported results.</a:t>
            </a:r>
            <a:endParaRPr lang="en-US" sz="1500" dirty="0"/>
          </a:p>
        </p:txBody>
      </p:sp>
      <p:sp>
        <p:nvSpPr>
          <p:cNvPr id="20" name="Gen sub"/>
          <p:cNvSpPr txBox="1"/>
          <p:nvPr/>
        </p:nvSpPr>
        <p:spPr>
          <a:xfrm>
            <a:off x="4613148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Smallest certified size (scenes)</a:t>
            </a:r>
            <a:endParaRPr lang="en-US" sz="1500" dirty="0"/>
          </a:p>
        </p:txBody>
      </p:sp>
      <p:graphicFrame>
        <p:nvGraphicFramePr>
          <p:cNvPr id="21" name="Generator chart" descr="Smallest certified subset size: facility location 36, balanced 48, random 48"/>
          <p:cNvGraphicFramePr/>
          <p:nvPr/>
        </p:nvGraphicFramePr>
        <p:xfrm>
          <a:off x="4475988" y="2834640"/>
          <a:ext cx="324612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2" name="Gen kcenter"/>
          <p:cNvSpPr txBox="1"/>
          <p:nvPr/>
        </p:nvSpPr>
        <p:spPr>
          <a:xfrm>
            <a:off x="4613148" y="45262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27A00"/>
                </a:solidFill>
              </a:rPr>
              <a:t>✗ </a:t>
            </a:r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k-center fails up to 96</a:t>
            </a:r>
            <a:endParaRPr lang="en-US" sz="1500" dirty="0"/>
          </a:p>
        </p:txBody>
      </p:sp>
      <p:sp>
        <p:nvSpPr>
          <p:cNvPr id="23" name="Gen note"/>
          <p:cNvSpPr txBox="1"/>
          <p:nvPr/>
        </p:nvSpPr>
        <p:spPr>
          <a:xfrm>
            <a:off x="4613148" y="49377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Balanced also passes at 36 on an extended grid.</a:t>
            </a:r>
            <a:endParaRPr lang="en-US" sz="1400" dirty="0"/>
          </a:p>
        </p:txBody>
      </p:sp>
      <p:sp>
        <p:nvSpPr>
          <p:cNvPr id="24" name="DL3DV stat"/>
          <p:cNvSpPr txBox="1"/>
          <p:nvPr/>
        </p:nvSpPr>
        <p:spPr>
          <a:xfrm>
            <a:off x="8403336" y="2423160"/>
            <a:ext cx="29626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64</a:t>
            </a:r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 / 140</a:t>
            </a:r>
            <a:endParaRPr lang="en-US" sz="6000" dirty="0"/>
          </a:p>
        </p:txBody>
      </p:sp>
      <p:sp>
        <p:nvSpPr>
          <p:cNvPr id="25" name="DL3DV desc"/>
          <p:cNvSpPr txBox="1"/>
          <p:nvPr/>
        </p:nvSpPr>
        <p:spPr>
          <a:xfrm>
            <a:off x="8403336" y="347472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DL3DV scenes certified for four methods (32 for one)</a:t>
            </a:r>
            <a:endParaRPr lang="en-US" sz="1500" dirty="0"/>
          </a:p>
        </p:txBody>
      </p:sp>
      <p:sp>
        <p:nvSpPr>
          <p:cNvPr id="26" name="DL3DV note"/>
          <p:cNvSpPr txBox="1"/>
          <p:nvPr/>
        </p:nvSpPr>
        <p:spPr>
          <a:xfrm>
            <a:off x="8403336" y="4343400"/>
            <a:ext cx="2962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Contract re-declared for DL3DV; proportional allocation, added post hoc.</a:t>
            </a:r>
            <a:endParaRPr lang="en-US" sz="1400" dirty="0"/>
          </a:p>
        </p:txBody>
      </p:sp>
      <p:sp>
        <p:nvSpPr>
          <p:cNvPr id="27" name="Fade 1"/>
          <p:cNvSpPr/>
          <p:nvPr/>
        </p:nvSpPr>
        <p:spPr>
          <a:xfrm>
            <a:off x="548640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8" name="Fade 2"/>
          <p:cNvSpPr/>
          <p:nvPr/>
        </p:nvSpPr>
        <p:spPr>
          <a:xfrm>
            <a:off x="4338828" y="1417320"/>
            <a:ext cx="3511296" cy="4572000"/>
          </a:xfrm>
          <a:prstGeom prst="roundRect">
            <a:avLst>
              <a:gd name="adj" fmla="val 3125"/>
            </a:avLst>
          </a:prstGeom>
          <a:solidFill>
            <a:schemeClr val="bg1">
              <a:alpha val="70000"/>
            </a:scheme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Certify the procedure, not one lucky subset</a:t>
            </a:r>
            <a:endParaRPr lang="en-US" sz="3200" dirty="0"/>
          </a:p>
        </p:txBody>
      </p:sp>
      <p:sp>
        <p:nvSpPr>
          <p:cNvPr id="3" name="Use card 1"/>
          <p:cNvSpPr/>
          <p:nvPr/>
        </p:nvSpPr>
        <p:spPr>
          <a:xfrm>
            <a:off x="548640" y="1463040"/>
            <a:ext cx="5408676" cy="1737360"/>
          </a:xfrm>
          <a:prstGeom prst="roundRect">
            <a:avLst>
              <a:gd name="adj" fmla="val 6316"/>
            </a:avLst>
          </a:prstGeom>
          <a:solidFill>
            <a:schemeClr val="accent6"/>
          </a:solidFill>
          <a:ln/>
        </p:spPr>
      </p:sp>
      <p:sp>
        <p:nvSpPr>
          <p:cNvPr id="4" name="Use name 1"/>
          <p:cNvSpPr txBox="1"/>
          <p:nvPr/>
        </p:nvSpPr>
        <p:spPr>
          <a:xfrm>
            <a:off x="868680" y="1618488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RASS-48</a:t>
            </a:r>
            <a:endParaRPr lang="en-US" sz="3600" dirty="0"/>
          </a:p>
        </p:txBody>
      </p:sp>
      <p:sp>
        <p:nvSpPr>
          <p:cNvPr id="5" name="Use role 1"/>
          <p:cNvSpPr txBox="1"/>
          <p:nvPr/>
        </p:nvSpPr>
        <p:spPr>
          <a:xfrm>
            <a:off x="868680" y="225856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chemeClr val="accent3"/>
                </a:solidFill>
              </a:rPr>
              <a:t>Screening &amp; ablations</a:t>
            </a:r>
            <a:endParaRPr lang="en-US" sz="1800" dirty="0"/>
          </a:p>
        </p:txBody>
      </p:sp>
      <p:sp>
        <p:nvSpPr>
          <p:cNvPr id="6" name="Use detail 1"/>
          <p:cNvSpPr txBox="1"/>
          <p:nvPr/>
        </p:nvSpPr>
        <p:spPr>
          <a:xfrm>
            <a:off x="868680" y="262432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Smallest evaluated budget with LCB ≥ 0.08</a:t>
            </a:r>
            <a:endParaRPr lang="en-US" sz="1500" dirty="0"/>
          </a:p>
        </p:txBody>
      </p:sp>
      <p:sp>
        <p:nvSpPr>
          <p:cNvPr id="7" name="Use card 2"/>
          <p:cNvSpPr/>
          <p:nvPr/>
        </p:nvSpPr>
        <p:spPr>
          <a:xfrm>
            <a:off x="6231636" y="1463040"/>
            <a:ext cx="5408676" cy="1737360"/>
          </a:xfrm>
          <a:prstGeom prst="roundRect">
            <a:avLst>
              <a:gd name="adj" fmla="val 6316"/>
            </a:avLst>
          </a:prstGeom>
          <a:solidFill>
            <a:schemeClr val="accent6"/>
          </a:solidFill>
          <a:ln/>
        </p:spPr>
      </p:sp>
      <p:sp>
        <p:nvSpPr>
          <p:cNvPr id="8" name="Use name 2"/>
          <p:cNvSpPr txBox="1"/>
          <p:nvPr/>
        </p:nvSpPr>
        <p:spPr>
          <a:xfrm>
            <a:off x="6551676" y="1618488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RASS-96</a:t>
            </a:r>
            <a:endParaRPr lang="en-US" sz="3600" dirty="0"/>
          </a:p>
        </p:txBody>
      </p:sp>
      <p:sp>
        <p:nvSpPr>
          <p:cNvPr id="9" name="Use role 2"/>
          <p:cNvSpPr txBox="1"/>
          <p:nvPr/>
        </p:nvSpPr>
        <p:spPr>
          <a:xfrm>
            <a:off x="6551676" y="225856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chemeClr val="accent3"/>
                </a:solidFill>
              </a:rPr>
              <a:t>Compact reporting</a:t>
            </a:r>
            <a:endParaRPr lang="en-US" sz="1800" dirty="0"/>
          </a:p>
        </p:txBody>
      </p:sp>
      <p:sp>
        <p:nvSpPr>
          <p:cNvPr id="10" name="Use detail 2"/>
          <p:cNvSpPr txBox="1"/>
          <p:nvPr/>
        </p:nvSpPr>
        <p:spPr>
          <a:xfrm>
            <a:off x="6551676" y="262432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LCB ≥ 0.20; passes the 3- and 4-method joint audits</a:t>
            </a:r>
            <a:endParaRPr lang="en-US" sz="1500" dirty="0"/>
          </a:p>
        </p:txBody>
      </p:sp>
      <p:sp>
        <p:nvSpPr>
          <p:cNvPr id="11" name="Usage"/>
          <p:cNvSpPr txBox="1"/>
          <p:nvPr/>
        </p:nvSpPr>
        <p:spPr>
          <a:xfrm>
            <a:off x="548640" y="3566160"/>
            <a:ext cx="9052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How to use: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train only on RASS-48 or RASS-96, compare with our released logs on the same scenes, and report the subset version.</a:t>
            </a:r>
            <a:endParaRPr lang="en-US" sz="1800" dirty="0"/>
          </a:p>
        </p:txBody>
      </p:sp>
      <p:pic>
        <p:nvPicPr>
          <p:cNvPr id="12" name="Image 0" descr="github.com/GCVCG/RAS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0"/>
            <a:ext cx="329184" cy="329184"/>
          </a:xfrm>
          <a:prstGeom prst="rect">
            <a:avLst/>
          </a:prstGeom>
        </p:spPr>
      </p:pic>
      <p:sp>
        <p:nvSpPr>
          <p:cNvPr id="13" name="Link 1">
            <a:hlinkClick r:id="rId2" tooltip=""/>
          </p:cNvPr>
          <p:cNvSpPr txBox="1"/>
          <p:nvPr/>
        </p:nvSpPr>
        <p:spPr>
          <a:xfrm>
            <a:off x="1005840" y="455371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chemeClr val="accent5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github.com/GCVCG/RASS</a:t>
            </a:r>
            <a:endParaRPr lang="en-US" sz="1600" dirty="0"/>
          </a:p>
        </p:txBody>
      </p:sp>
      <p:pic>
        <p:nvPicPr>
          <p:cNvPr id="14" name="Image 1" descr="kaggle.com/datasets/nobodyeh/rass-nerf-benchmark-artifac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0"/>
            <a:ext cx="329184" cy="329184"/>
          </a:xfrm>
          <a:prstGeom prst="rect">
            <a:avLst/>
          </a:prstGeom>
        </p:spPr>
      </p:pic>
      <p:sp>
        <p:nvSpPr>
          <p:cNvPr id="15" name="Link 2">
            <a:hlinkClick r:id="rId4" tooltip=""/>
          </p:cNvPr>
          <p:cNvSpPr txBox="1"/>
          <p:nvPr/>
        </p:nvSpPr>
        <p:spPr>
          <a:xfrm>
            <a:off x="1005840" y="501091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chemeClr val="accent5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kaggle.com/datasets/nobodyeh/rass-nerf-benchmark-artifact</a:t>
            </a:r>
            <a:endParaRPr lang="en-US" sz="1600" dirty="0"/>
          </a:p>
        </p:txBody>
      </p:sp>
      <p:sp>
        <p:nvSpPr>
          <p:cNvPr id="16" name="Thanks"/>
          <p:cNvSpPr txBox="1"/>
          <p:nvPr/>
        </p:nvSpPr>
        <p:spPr>
          <a:xfrm>
            <a:off x="548640" y="57607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Thank you</a:t>
            </a:r>
            <a:endParaRPr lang="en-US" sz="2400" dirty="0"/>
          </a:p>
        </p:txBody>
      </p:sp>
      <p:sp>
        <p:nvSpPr>
          <p:cNvPr id="17" name="QR card"/>
          <p:cNvSpPr/>
          <p:nvPr/>
        </p:nvSpPr>
        <p:spPr>
          <a:xfrm>
            <a:off x="9921240" y="3566160"/>
            <a:ext cx="1719072" cy="2148840"/>
          </a:xfrm>
          <a:prstGeom prst="roundRect">
            <a:avLst>
              <a:gd name="adj" fmla="val 6383"/>
            </a:avLst>
          </a:prstGeom>
          <a:solidFill>
            <a:schemeClr val="bg1"/>
          </a:solidFill>
          <a:ln/>
        </p:spPr>
      </p:sp>
      <p:pic>
        <p:nvPicPr>
          <p:cNvPr id="18" name="QR code" descr="QR code linking to github.com/GCVCG/RAS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256" y="3657600"/>
            <a:ext cx="1463040" cy="1463040"/>
          </a:xfrm>
          <a:prstGeom prst="rect">
            <a:avLst/>
          </a:prstGeom>
        </p:spPr>
      </p:pic>
      <p:sp>
        <p:nvSpPr>
          <p:cNvPr id="19" name="QR caption"/>
          <p:cNvSpPr txBox="1"/>
          <p:nvPr/>
        </p:nvSpPr>
        <p:spPr>
          <a:xfrm>
            <a:off x="9921240" y="5230368"/>
            <a:ext cx="1719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Code &amp; data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SS Audit">
  <a:themeElements>
    <a:clrScheme name="RASS Audit">
      <a:dk1>
        <a:srgbClr val="17212B"/>
      </a:dk1>
      <a:lt1>
        <a:srgbClr val="FFFFFF"/>
      </a:lt1>
      <a:dk2>
        <a:srgbClr val="10313A"/>
      </a:dk2>
      <a:lt2>
        <a:srgbClr val="EEF3F4"/>
      </a:lt2>
      <a:accent1>
        <a:srgbClr val="1F8A80"/>
      </a:accent1>
      <a:accent2>
        <a:srgbClr val="E4572E"/>
      </a:accent2>
      <a:accent3>
        <a:srgbClr val="F2A541"/>
      </a:accent3>
      <a:accent4>
        <a:srgbClr val="5B6B78"/>
      </a:accent4>
      <a:accent5>
        <a:srgbClr val="7FC8BF"/>
      </a:accent5>
      <a:accent6>
        <a:srgbClr val="2E4756"/>
      </a:accent6>
      <a:hlink>
        <a:srgbClr val="1F8A80"/>
      </a:hlink>
      <a:folHlink>
        <a:srgbClr val="5B6B78"/>
      </a:folHlink>
    </a:clrScheme>
    <a:fontScheme name="RASS Audit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RASS: Risk-Audited Budget Selection for Compact NeRF Benchmark Subsets</dc:title>
  <dc:subject>PptxGenJS Presentation</dc:subject>
  <dc:creator>Ahmad AlMughrabi, Flavià Serret, Ricardo Marques, Petia Radeva</dc:creator>
  <cp:lastModifiedBy>Ahmad AlMughrabi, Flavià Serret, Ricardo Marques, Petia Radeva</cp:lastModifiedBy>
  <cp:revision>1</cp:revision>
  <dcterms:created xsi:type="dcterms:W3CDTF">2026-10-10T10:33:08Z</dcterms:created>
  <dcterms:modified xsi:type="dcterms:W3CDTF">2026-10-10T10:33:08Z</dcterms:modified>
</cp:coreProperties>
</file>